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diagrams/data4.xml" ContentType="application/vnd.openxmlformats-officedocument.drawingml.diagramData+xml"/>
  <Override PartName="/ppt/diagrams/data3.xml" ContentType="application/vnd.openxmlformats-officedocument.drawingml.diagramData+xml"/>
  <Override PartName="/ppt/diagrams/data2.xml" ContentType="application/vnd.openxmlformats-officedocument.drawingml.diagramData+xml"/>
  <Override PartName="/ppt/diagrams/data1.xml" ContentType="application/vnd.openxmlformats-officedocument.drawingml.diagramData+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slideLayouts/slideLayout11.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diagrams/layout1.xml" ContentType="application/vnd.openxmlformats-officedocument.drawingml.diagramLayout+xml"/>
  <Override PartName="/ppt/diagrams/drawing1.xml" ContentType="application/vnd.ms-office.drawingml.diagramDrawing+xml"/>
  <Override PartName="/ppt/diagrams/colors1.xml" ContentType="application/vnd.openxmlformats-officedocument.drawingml.diagramColors+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rawing3.xml" ContentType="application/vnd.ms-office.drawingml.diagramDrawing+xml"/>
  <Override PartName="/ppt/diagrams/colors3.xml" ContentType="application/vnd.openxmlformats-officedocument.drawingml.diagramColors+xml"/>
  <Override PartName="/ppt/diagrams/quickStyle3.xml" ContentType="application/vnd.openxmlformats-officedocument.drawingml.diagramStyle+xml"/>
  <Override PartName="/ppt/diagrams/drawing2.xml" ContentType="application/vnd.ms-office.drawingml.diagramDrawing+xml"/>
  <Override PartName="/ppt/diagrams/colors2.xml" ContentType="application/vnd.openxmlformats-officedocument.drawingml.diagramColors+xml"/>
  <Override PartName="/ppt/diagrams/layout3.xml" ContentType="application/vnd.openxmlformats-officedocument.drawingml.diagramLayout+xml"/>
  <Override PartName="/ppt/diagrams/quickStyle2.xml" ContentType="application/vnd.openxmlformats-officedocument.drawingml.diagramStyle+xml"/>
  <Override PartName="/ppt/diagrams/quickStyle1.xml" ContentType="application/vnd.openxmlformats-officedocument.drawingml.diagramStyle+xml"/>
  <Override PartName="/ppt/diagrams/layout2.xml" ContentType="application/vnd.openxmlformats-officedocument.drawingml.diagramLayout+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core.xml" ContentType="application/vnd.openxmlformats-package.core-properties+xml"/>
  <Override PartName="/docProps/custom.xml" ContentType="application/vnd.openxmlformats-officedocument.custom-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7" r:id="rId3"/>
    <p:sldId id="258" r:id="rId4"/>
    <p:sldId id="266" r:id="rId5"/>
    <p:sldId id="259" r:id="rId6"/>
    <p:sldId id="262" r:id="rId7"/>
    <p:sldId id="265" r:id="rId8"/>
    <p:sldId id="263" r:id="rId9"/>
    <p:sldId id="261" r:id="rId10"/>
    <p:sldId id="264"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idd, Michael S." initials="KMS" lastIdx="2" clrIdx="0">
    <p:extLst>
      <p:ext uri="{19B8F6BF-5375-455C-9EA6-DF929625EA0E}">
        <p15:presenceInfo xmlns:p15="http://schemas.microsoft.com/office/powerpoint/2012/main" userId="S-1-5-21-1920523370-3103993733-2450880453-8189257" providerId="AD"/>
      </p:ext>
    </p:extLst>
  </p:cmAuthor>
  <p:cmAuthor id="2" name="Mastee, Brian" initials="MB" lastIdx="4" clrIdx="1">
    <p:extLst>
      <p:ext uri="{19B8F6BF-5375-455C-9EA6-DF929625EA0E}">
        <p15:presenceInfo xmlns:p15="http://schemas.microsoft.com/office/powerpoint/2012/main" userId="S::Brian.Mastee@ssa.gov::e6a79d57-0059-4a4f-8d1d-e0dc1bf02ed9" providerId="AD"/>
      </p:ext>
    </p:extLst>
  </p:cmAuthor>
  <p:cmAuthor id="3" name="Thompson, Jennifer" initials="TJ" lastIdx="2" clrIdx="2">
    <p:extLst>
      <p:ext uri="{19B8F6BF-5375-455C-9EA6-DF929625EA0E}">
        <p15:presenceInfo xmlns:p15="http://schemas.microsoft.com/office/powerpoint/2012/main" userId="S::Jennifer.Thompson@ssa.gov::d63df270-e61a-42dd-8c17-50e7effe1d3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64671" autoAdjust="0"/>
  </p:normalViewPr>
  <p:slideViewPr>
    <p:cSldViewPr snapToGrid="0">
      <p:cViewPr varScale="1">
        <p:scale>
          <a:sx n="67" d="100"/>
          <a:sy n="67" d="100"/>
        </p:scale>
        <p:origin x="452" y="44"/>
      </p:cViewPr>
      <p:guideLst/>
    </p:cSldViewPr>
  </p:slideViewPr>
  <p:notesTextViewPr>
    <p:cViewPr>
      <p:scale>
        <a:sx n="1" d="1"/>
        <a:sy n="1" d="1"/>
      </p:scale>
      <p:origin x="0" y="0"/>
    </p:cViewPr>
  </p:notesTextViewPr>
  <p:notesViewPr>
    <p:cSldViewPr snapToGrid="0">
      <p:cViewPr varScale="1">
        <p:scale>
          <a:sx n="51" d="100"/>
          <a:sy n="51" d="100"/>
        </p:scale>
        <p:origin x="2692" y="2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18"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20"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rawing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a:alpha val="0"/>
      </a:schemeClr>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E863B55-EBAB-431A-AC06-0AF081F8A6FA}" type="doc">
      <dgm:prSet loTypeId="urn:microsoft.com/office/officeart/2018/2/layout/IconLabelDescriptionList" loCatId="icon" qsTypeId="urn:microsoft.com/office/officeart/2005/8/quickstyle/simple1" qsCatId="simple" csTypeId="urn:microsoft.com/office/officeart/2018/5/colors/Iconchunking_neutralbg_colorful2" csCatId="colorful" phldr="1"/>
      <dgm:spPr/>
      <dgm:t>
        <a:bodyPr/>
        <a:lstStyle/>
        <a:p>
          <a:endParaRPr lang="en-US"/>
        </a:p>
      </dgm:t>
    </dgm:pt>
    <dgm:pt modelId="{AB6E91E2-B19C-435B-8285-816A1022B56C}">
      <dgm:prSet custT="1"/>
      <dgm:spPr/>
      <dgm:t>
        <a:bodyPr/>
        <a:lstStyle/>
        <a:p>
          <a:pPr>
            <a:defRPr b="1"/>
          </a:pPr>
          <a:r>
            <a:rPr lang="en-US" sz="2000"/>
            <a:t>What to File</a:t>
          </a:r>
        </a:p>
      </dgm:t>
    </dgm:pt>
    <dgm:pt modelId="{1CCE6472-F6C2-4B9C-8E9E-739E61C7E73F}" type="parTrans" cxnId="{1803C92B-23EE-4B3C-99DB-EEFB84C1026C}">
      <dgm:prSet/>
      <dgm:spPr/>
      <dgm:t>
        <a:bodyPr/>
        <a:lstStyle/>
        <a:p>
          <a:endParaRPr lang="en-US" sz="2000"/>
        </a:p>
      </dgm:t>
    </dgm:pt>
    <dgm:pt modelId="{6F967188-938A-4ED9-AB91-886A2FC74C72}" type="sibTrans" cxnId="{1803C92B-23EE-4B3C-99DB-EEFB84C1026C}">
      <dgm:prSet/>
      <dgm:spPr/>
      <dgm:t>
        <a:bodyPr/>
        <a:lstStyle/>
        <a:p>
          <a:endParaRPr lang="en-US" sz="2000"/>
        </a:p>
      </dgm:t>
    </dgm:pt>
    <dgm:pt modelId="{A3BC839C-1E7B-461D-8C7F-A737DF1A601A}">
      <dgm:prSet custT="1"/>
      <dgm:spPr/>
      <dgm:t>
        <a:bodyPr/>
        <a:lstStyle/>
        <a:p>
          <a:r>
            <a:rPr lang="en-US" sz="2000" dirty="0">
              <a:solidFill>
                <a:srgbClr val="00B050"/>
              </a:solidFill>
            </a:rPr>
            <a:t>Request for Hearing</a:t>
          </a:r>
        </a:p>
      </dgm:t>
    </dgm:pt>
    <dgm:pt modelId="{0CC97F15-8497-4A9B-AC83-8FE9393A28FE}" type="parTrans" cxnId="{E8CD89D7-FF4C-4EC4-A5D6-CFC301B187D4}">
      <dgm:prSet/>
      <dgm:spPr/>
      <dgm:t>
        <a:bodyPr/>
        <a:lstStyle/>
        <a:p>
          <a:endParaRPr lang="en-US" sz="2000"/>
        </a:p>
      </dgm:t>
    </dgm:pt>
    <dgm:pt modelId="{5AC21FEE-C5BC-48C8-B13B-77831AE13E04}" type="sibTrans" cxnId="{E8CD89D7-FF4C-4EC4-A5D6-CFC301B187D4}">
      <dgm:prSet/>
      <dgm:spPr/>
      <dgm:t>
        <a:bodyPr/>
        <a:lstStyle/>
        <a:p>
          <a:endParaRPr lang="en-US" sz="2000"/>
        </a:p>
      </dgm:t>
    </dgm:pt>
    <dgm:pt modelId="{2432D8BD-A6B9-44DF-82E2-5C75FF089925}">
      <dgm:prSet custT="1"/>
      <dgm:spPr/>
      <dgm:t>
        <a:bodyPr/>
        <a:lstStyle/>
        <a:p>
          <a:pPr>
            <a:defRPr b="1"/>
          </a:pPr>
          <a:r>
            <a:rPr lang="en-US" sz="2000"/>
            <a:t>When to File</a:t>
          </a:r>
        </a:p>
      </dgm:t>
    </dgm:pt>
    <dgm:pt modelId="{9A8768F9-0F3B-44FA-A09A-CDC25143B460}" type="parTrans" cxnId="{BE7549CB-35ED-408A-AD7C-23B50D19EB55}">
      <dgm:prSet/>
      <dgm:spPr/>
      <dgm:t>
        <a:bodyPr/>
        <a:lstStyle/>
        <a:p>
          <a:endParaRPr lang="en-US" sz="2000"/>
        </a:p>
      </dgm:t>
    </dgm:pt>
    <dgm:pt modelId="{B04C89DE-9E9B-4995-A5D3-2C5D3E1C25D6}" type="sibTrans" cxnId="{BE7549CB-35ED-408A-AD7C-23B50D19EB55}">
      <dgm:prSet/>
      <dgm:spPr/>
      <dgm:t>
        <a:bodyPr/>
        <a:lstStyle/>
        <a:p>
          <a:endParaRPr lang="en-US" sz="2000"/>
        </a:p>
      </dgm:t>
    </dgm:pt>
    <dgm:pt modelId="{81DD9736-6FF7-4144-9CAF-F0B7C9BCA0DD}">
      <dgm:prSet custT="1"/>
      <dgm:spPr/>
      <dgm:t>
        <a:bodyPr/>
        <a:lstStyle/>
        <a:p>
          <a:r>
            <a:rPr lang="en-US" sz="2000" dirty="0">
              <a:solidFill>
                <a:srgbClr val="00B050"/>
              </a:solidFill>
            </a:rPr>
            <a:t>Within 60 Days after receiving a denial</a:t>
          </a:r>
        </a:p>
      </dgm:t>
    </dgm:pt>
    <dgm:pt modelId="{9DD19508-22F0-4166-B2D0-D96C3341CD41}" type="parTrans" cxnId="{13D6C3DB-1311-4BC3-BC17-014770DBDC78}">
      <dgm:prSet/>
      <dgm:spPr/>
      <dgm:t>
        <a:bodyPr/>
        <a:lstStyle/>
        <a:p>
          <a:endParaRPr lang="en-US" sz="2000"/>
        </a:p>
      </dgm:t>
    </dgm:pt>
    <dgm:pt modelId="{A5DDB04D-98B6-429F-A921-677F7CBC2DF5}" type="sibTrans" cxnId="{13D6C3DB-1311-4BC3-BC17-014770DBDC78}">
      <dgm:prSet/>
      <dgm:spPr/>
      <dgm:t>
        <a:bodyPr/>
        <a:lstStyle/>
        <a:p>
          <a:endParaRPr lang="en-US" sz="2000"/>
        </a:p>
      </dgm:t>
    </dgm:pt>
    <dgm:pt modelId="{12955118-4CEB-47AC-B2F7-E22EF4118E19}">
      <dgm:prSet custT="1"/>
      <dgm:spPr/>
      <dgm:t>
        <a:bodyPr/>
        <a:lstStyle/>
        <a:p>
          <a:pPr>
            <a:defRPr b="1"/>
          </a:pPr>
          <a:r>
            <a:rPr lang="en-US" sz="2000"/>
            <a:t>How to File</a:t>
          </a:r>
        </a:p>
      </dgm:t>
    </dgm:pt>
    <dgm:pt modelId="{7916120C-C39E-43F5-962B-C8300E5C0C3E}" type="parTrans" cxnId="{15863975-F49E-4B22-B391-E2AFD7965E8F}">
      <dgm:prSet/>
      <dgm:spPr/>
      <dgm:t>
        <a:bodyPr/>
        <a:lstStyle/>
        <a:p>
          <a:endParaRPr lang="en-US" sz="2000"/>
        </a:p>
      </dgm:t>
    </dgm:pt>
    <dgm:pt modelId="{88B35D13-514D-403B-8971-DE5E8B638A9A}" type="sibTrans" cxnId="{15863975-F49E-4B22-B391-E2AFD7965E8F}">
      <dgm:prSet/>
      <dgm:spPr/>
      <dgm:t>
        <a:bodyPr/>
        <a:lstStyle/>
        <a:p>
          <a:endParaRPr lang="en-US" sz="2000"/>
        </a:p>
      </dgm:t>
    </dgm:pt>
    <dgm:pt modelId="{D6A8D0C7-5EA0-4ACA-8A5E-1A9F74749DA9}">
      <dgm:prSet custT="1"/>
      <dgm:spPr/>
      <dgm:t>
        <a:bodyPr/>
        <a:lstStyle/>
        <a:p>
          <a:r>
            <a:rPr lang="en-US" sz="2000" dirty="0">
              <a:solidFill>
                <a:srgbClr val="00B050"/>
              </a:solidFill>
            </a:rPr>
            <a:t>Submit in writing or online</a:t>
          </a:r>
        </a:p>
      </dgm:t>
    </dgm:pt>
    <dgm:pt modelId="{9B8092CC-DB5A-455F-8747-8A5DA88AB90D}" type="parTrans" cxnId="{25C97410-70B3-49D5-B510-782A881154AF}">
      <dgm:prSet/>
      <dgm:spPr/>
      <dgm:t>
        <a:bodyPr/>
        <a:lstStyle/>
        <a:p>
          <a:endParaRPr lang="en-US" sz="2000"/>
        </a:p>
      </dgm:t>
    </dgm:pt>
    <dgm:pt modelId="{62559ACF-DE9D-411D-BA95-5E723719FFB0}" type="sibTrans" cxnId="{25C97410-70B3-49D5-B510-782A881154AF}">
      <dgm:prSet/>
      <dgm:spPr/>
      <dgm:t>
        <a:bodyPr/>
        <a:lstStyle/>
        <a:p>
          <a:endParaRPr lang="en-US" sz="2000"/>
        </a:p>
      </dgm:t>
    </dgm:pt>
    <dgm:pt modelId="{A79DE5D6-750E-4E40-A746-B3A5C3F37F93}" type="pres">
      <dgm:prSet presAssocID="{9E863B55-EBAB-431A-AC06-0AF081F8A6FA}" presName="root" presStyleCnt="0">
        <dgm:presLayoutVars>
          <dgm:dir/>
          <dgm:resizeHandles val="exact"/>
        </dgm:presLayoutVars>
      </dgm:prSet>
      <dgm:spPr/>
    </dgm:pt>
    <dgm:pt modelId="{1CB9DF43-8163-40B4-8B20-8FEF238A7520}" type="pres">
      <dgm:prSet presAssocID="{AB6E91E2-B19C-435B-8285-816A1022B56C}" presName="compNode" presStyleCnt="0"/>
      <dgm:spPr/>
    </dgm:pt>
    <dgm:pt modelId="{EF8F0999-989F-459C-A973-E8C62305E462}" type="pres">
      <dgm:prSet presAssocID="{AB6E91E2-B19C-435B-8285-816A1022B56C}"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Document"/>
        </a:ext>
      </dgm:extLst>
    </dgm:pt>
    <dgm:pt modelId="{F62CFDEE-8107-470B-AEC7-10BF09075C76}" type="pres">
      <dgm:prSet presAssocID="{AB6E91E2-B19C-435B-8285-816A1022B56C}" presName="iconSpace" presStyleCnt="0"/>
      <dgm:spPr/>
    </dgm:pt>
    <dgm:pt modelId="{F902763B-6272-4484-A64D-551BEAF0EC96}" type="pres">
      <dgm:prSet presAssocID="{AB6E91E2-B19C-435B-8285-816A1022B56C}" presName="parTx" presStyleLbl="revTx" presStyleIdx="0" presStyleCnt="6">
        <dgm:presLayoutVars>
          <dgm:chMax val="0"/>
          <dgm:chPref val="0"/>
        </dgm:presLayoutVars>
      </dgm:prSet>
      <dgm:spPr/>
    </dgm:pt>
    <dgm:pt modelId="{4824DDB7-FFB4-4AB3-B333-0180D6515586}" type="pres">
      <dgm:prSet presAssocID="{AB6E91E2-B19C-435B-8285-816A1022B56C}" presName="txSpace" presStyleCnt="0"/>
      <dgm:spPr/>
    </dgm:pt>
    <dgm:pt modelId="{DD8E3122-B559-44C2-8448-EC32E8906937}" type="pres">
      <dgm:prSet presAssocID="{AB6E91E2-B19C-435B-8285-816A1022B56C}" presName="desTx" presStyleLbl="revTx" presStyleIdx="1" presStyleCnt="6">
        <dgm:presLayoutVars/>
      </dgm:prSet>
      <dgm:spPr/>
    </dgm:pt>
    <dgm:pt modelId="{EFD374C1-22F0-46EF-872A-FF960E04A1CB}" type="pres">
      <dgm:prSet presAssocID="{6F967188-938A-4ED9-AB91-886A2FC74C72}" presName="sibTrans" presStyleCnt="0"/>
      <dgm:spPr/>
    </dgm:pt>
    <dgm:pt modelId="{5E4D6AF1-C212-4669-A32A-C4C05BE05610}" type="pres">
      <dgm:prSet presAssocID="{2432D8BD-A6B9-44DF-82E2-5C75FF089925}" presName="compNode" presStyleCnt="0"/>
      <dgm:spPr/>
    </dgm:pt>
    <dgm:pt modelId="{31D25C66-594B-40D9-9DDE-A3E008433289}" type="pres">
      <dgm:prSet presAssocID="{2432D8BD-A6B9-44DF-82E2-5C75FF089925}"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topwatch"/>
        </a:ext>
      </dgm:extLst>
    </dgm:pt>
    <dgm:pt modelId="{C6E70B96-11A6-48E3-89B4-28B2EA54A53B}" type="pres">
      <dgm:prSet presAssocID="{2432D8BD-A6B9-44DF-82E2-5C75FF089925}" presName="iconSpace" presStyleCnt="0"/>
      <dgm:spPr/>
    </dgm:pt>
    <dgm:pt modelId="{15F56BE9-5A28-4364-A996-7D8109291A7B}" type="pres">
      <dgm:prSet presAssocID="{2432D8BD-A6B9-44DF-82E2-5C75FF089925}" presName="parTx" presStyleLbl="revTx" presStyleIdx="2" presStyleCnt="6">
        <dgm:presLayoutVars>
          <dgm:chMax val="0"/>
          <dgm:chPref val="0"/>
        </dgm:presLayoutVars>
      </dgm:prSet>
      <dgm:spPr/>
    </dgm:pt>
    <dgm:pt modelId="{68E6EF2A-9331-4D45-9EA4-B6DB0CE1B9CA}" type="pres">
      <dgm:prSet presAssocID="{2432D8BD-A6B9-44DF-82E2-5C75FF089925}" presName="txSpace" presStyleCnt="0"/>
      <dgm:spPr/>
    </dgm:pt>
    <dgm:pt modelId="{A79D2B84-92A2-40E9-8AC0-4CBB7818450F}" type="pres">
      <dgm:prSet presAssocID="{2432D8BD-A6B9-44DF-82E2-5C75FF089925}" presName="desTx" presStyleLbl="revTx" presStyleIdx="3" presStyleCnt="6">
        <dgm:presLayoutVars/>
      </dgm:prSet>
      <dgm:spPr/>
    </dgm:pt>
    <dgm:pt modelId="{F958B30E-10BB-4B3F-A7E7-5FAAC1EA0872}" type="pres">
      <dgm:prSet presAssocID="{B04C89DE-9E9B-4995-A5D3-2C5D3E1C25D6}" presName="sibTrans" presStyleCnt="0"/>
      <dgm:spPr/>
    </dgm:pt>
    <dgm:pt modelId="{67F8C47F-5A47-4A8C-9C2A-9D6DB562DF9B}" type="pres">
      <dgm:prSet presAssocID="{12955118-4CEB-47AC-B2F7-E22EF4118E19}" presName="compNode" presStyleCnt="0"/>
      <dgm:spPr/>
    </dgm:pt>
    <dgm:pt modelId="{5AB41FAF-8D8E-49D7-94CD-8304CDAD93FE}" type="pres">
      <dgm:prSet presAssocID="{12955118-4CEB-47AC-B2F7-E22EF4118E19}"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Pencil"/>
        </a:ext>
      </dgm:extLst>
    </dgm:pt>
    <dgm:pt modelId="{76B5A327-10F5-4E9B-A940-AD90D0653457}" type="pres">
      <dgm:prSet presAssocID="{12955118-4CEB-47AC-B2F7-E22EF4118E19}" presName="iconSpace" presStyleCnt="0"/>
      <dgm:spPr/>
    </dgm:pt>
    <dgm:pt modelId="{5F399731-37B4-48EA-8028-C489BBB54E93}" type="pres">
      <dgm:prSet presAssocID="{12955118-4CEB-47AC-B2F7-E22EF4118E19}" presName="parTx" presStyleLbl="revTx" presStyleIdx="4" presStyleCnt="6">
        <dgm:presLayoutVars>
          <dgm:chMax val="0"/>
          <dgm:chPref val="0"/>
        </dgm:presLayoutVars>
      </dgm:prSet>
      <dgm:spPr/>
    </dgm:pt>
    <dgm:pt modelId="{89FEF214-42BB-4438-B3B0-D919C0F14B7F}" type="pres">
      <dgm:prSet presAssocID="{12955118-4CEB-47AC-B2F7-E22EF4118E19}" presName="txSpace" presStyleCnt="0"/>
      <dgm:spPr/>
    </dgm:pt>
    <dgm:pt modelId="{D76E5DB4-8312-48CF-9592-725F63C1DD1C}" type="pres">
      <dgm:prSet presAssocID="{12955118-4CEB-47AC-B2F7-E22EF4118E19}" presName="desTx" presStyleLbl="revTx" presStyleIdx="5" presStyleCnt="6">
        <dgm:presLayoutVars/>
      </dgm:prSet>
      <dgm:spPr/>
    </dgm:pt>
  </dgm:ptLst>
  <dgm:cxnLst>
    <dgm:cxn modelId="{CD0CFA04-FAC1-421E-AD30-20925D5B12AD}" type="presOf" srcId="{12955118-4CEB-47AC-B2F7-E22EF4118E19}" destId="{5F399731-37B4-48EA-8028-C489BBB54E93}" srcOrd="0" destOrd="0" presId="urn:microsoft.com/office/officeart/2018/2/layout/IconLabelDescriptionList"/>
    <dgm:cxn modelId="{25C97410-70B3-49D5-B510-782A881154AF}" srcId="{12955118-4CEB-47AC-B2F7-E22EF4118E19}" destId="{D6A8D0C7-5EA0-4ACA-8A5E-1A9F74749DA9}" srcOrd="0" destOrd="0" parTransId="{9B8092CC-DB5A-455F-8747-8A5DA88AB90D}" sibTransId="{62559ACF-DE9D-411D-BA95-5E723719FFB0}"/>
    <dgm:cxn modelId="{1803C92B-23EE-4B3C-99DB-EEFB84C1026C}" srcId="{9E863B55-EBAB-431A-AC06-0AF081F8A6FA}" destId="{AB6E91E2-B19C-435B-8285-816A1022B56C}" srcOrd="0" destOrd="0" parTransId="{1CCE6472-F6C2-4B9C-8E9E-739E61C7E73F}" sibTransId="{6F967188-938A-4ED9-AB91-886A2FC74C72}"/>
    <dgm:cxn modelId="{2E65C364-EF3C-485E-91F3-C9AC282ADF28}" type="presOf" srcId="{D6A8D0C7-5EA0-4ACA-8A5E-1A9F74749DA9}" destId="{D76E5DB4-8312-48CF-9592-725F63C1DD1C}" srcOrd="0" destOrd="0" presId="urn:microsoft.com/office/officeart/2018/2/layout/IconLabelDescriptionList"/>
    <dgm:cxn modelId="{5A694E4F-FFAF-4ED4-8067-68368728B746}" type="presOf" srcId="{AB6E91E2-B19C-435B-8285-816A1022B56C}" destId="{F902763B-6272-4484-A64D-551BEAF0EC96}" srcOrd="0" destOrd="0" presId="urn:microsoft.com/office/officeart/2018/2/layout/IconLabelDescriptionList"/>
    <dgm:cxn modelId="{D5FE8D73-A3B2-45A7-AF19-AD04A4BA5105}" type="presOf" srcId="{81DD9736-6FF7-4144-9CAF-F0B7C9BCA0DD}" destId="{A79D2B84-92A2-40E9-8AC0-4CBB7818450F}" srcOrd="0" destOrd="0" presId="urn:microsoft.com/office/officeart/2018/2/layout/IconLabelDescriptionList"/>
    <dgm:cxn modelId="{15863975-F49E-4B22-B391-E2AFD7965E8F}" srcId="{9E863B55-EBAB-431A-AC06-0AF081F8A6FA}" destId="{12955118-4CEB-47AC-B2F7-E22EF4118E19}" srcOrd="2" destOrd="0" parTransId="{7916120C-C39E-43F5-962B-C8300E5C0C3E}" sibTransId="{88B35D13-514D-403B-8971-DE5E8B638A9A}"/>
    <dgm:cxn modelId="{223C08C1-4CD9-439A-8726-23915790E48D}" type="presOf" srcId="{2432D8BD-A6B9-44DF-82E2-5C75FF089925}" destId="{15F56BE9-5A28-4364-A996-7D8109291A7B}" srcOrd="0" destOrd="0" presId="urn:microsoft.com/office/officeart/2018/2/layout/IconLabelDescriptionList"/>
    <dgm:cxn modelId="{BE7549CB-35ED-408A-AD7C-23B50D19EB55}" srcId="{9E863B55-EBAB-431A-AC06-0AF081F8A6FA}" destId="{2432D8BD-A6B9-44DF-82E2-5C75FF089925}" srcOrd="1" destOrd="0" parTransId="{9A8768F9-0F3B-44FA-A09A-CDC25143B460}" sibTransId="{B04C89DE-9E9B-4995-A5D3-2C5D3E1C25D6}"/>
    <dgm:cxn modelId="{57F288CE-9735-4549-8606-95D077C12A64}" type="presOf" srcId="{A3BC839C-1E7B-461D-8C7F-A737DF1A601A}" destId="{DD8E3122-B559-44C2-8448-EC32E8906937}" srcOrd="0" destOrd="0" presId="urn:microsoft.com/office/officeart/2018/2/layout/IconLabelDescriptionList"/>
    <dgm:cxn modelId="{E8CD89D7-FF4C-4EC4-A5D6-CFC301B187D4}" srcId="{AB6E91E2-B19C-435B-8285-816A1022B56C}" destId="{A3BC839C-1E7B-461D-8C7F-A737DF1A601A}" srcOrd="0" destOrd="0" parTransId="{0CC97F15-8497-4A9B-AC83-8FE9393A28FE}" sibTransId="{5AC21FEE-C5BC-48C8-B13B-77831AE13E04}"/>
    <dgm:cxn modelId="{13D6C3DB-1311-4BC3-BC17-014770DBDC78}" srcId="{2432D8BD-A6B9-44DF-82E2-5C75FF089925}" destId="{81DD9736-6FF7-4144-9CAF-F0B7C9BCA0DD}" srcOrd="0" destOrd="0" parTransId="{9DD19508-22F0-4166-B2D0-D96C3341CD41}" sibTransId="{A5DDB04D-98B6-429F-A921-677F7CBC2DF5}"/>
    <dgm:cxn modelId="{9F1229F6-4436-4D96-9CFA-D055E79DF28A}" type="presOf" srcId="{9E863B55-EBAB-431A-AC06-0AF081F8A6FA}" destId="{A79DE5D6-750E-4E40-A746-B3A5C3F37F93}" srcOrd="0" destOrd="0" presId="urn:microsoft.com/office/officeart/2018/2/layout/IconLabelDescriptionList"/>
    <dgm:cxn modelId="{5E780351-0140-47AE-A7BC-DB3EF92A8FF8}" type="presParOf" srcId="{A79DE5D6-750E-4E40-A746-B3A5C3F37F93}" destId="{1CB9DF43-8163-40B4-8B20-8FEF238A7520}" srcOrd="0" destOrd="0" presId="urn:microsoft.com/office/officeart/2018/2/layout/IconLabelDescriptionList"/>
    <dgm:cxn modelId="{C6E5CBB3-4953-450B-BB68-269395B55C2B}" type="presParOf" srcId="{1CB9DF43-8163-40B4-8B20-8FEF238A7520}" destId="{EF8F0999-989F-459C-A973-E8C62305E462}" srcOrd="0" destOrd="0" presId="urn:microsoft.com/office/officeart/2018/2/layout/IconLabelDescriptionList"/>
    <dgm:cxn modelId="{C0596C5C-3962-4824-8676-38782FD176BC}" type="presParOf" srcId="{1CB9DF43-8163-40B4-8B20-8FEF238A7520}" destId="{F62CFDEE-8107-470B-AEC7-10BF09075C76}" srcOrd="1" destOrd="0" presId="urn:microsoft.com/office/officeart/2018/2/layout/IconLabelDescriptionList"/>
    <dgm:cxn modelId="{23D7A1DC-8483-481E-876C-E8A28BD43D88}" type="presParOf" srcId="{1CB9DF43-8163-40B4-8B20-8FEF238A7520}" destId="{F902763B-6272-4484-A64D-551BEAF0EC96}" srcOrd="2" destOrd="0" presId="urn:microsoft.com/office/officeart/2018/2/layout/IconLabelDescriptionList"/>
    <dgm:cxn modelId="{ED3284EF-44FC-43E9-A47A-028B20BE2034}" type="presParOf" srcId="{1CB9DF43-8163-40B4-8B20-8FEF238A7520}" destId="{4824DDB7-FFB4-4AB3-B333-0180D6515586}" srcOrd="3" destOrd="0" presId="urn:microsoft.com/office/officeart/2018/2/layout/IconLabelDescriptionList"/>
    <dgm:cxn modelId="{8F86369B-9ABF-41EF-A7D6-13767400BF7C}" type="presParOf" srcId="{1CB9DF43-8163-40B4-8B20-8FEF238A7520}" destId="{DD8E3122-B559-44C2-8448-EC32E8906937}" srcOrd="4" destOrd="0" presId="urn:microsoft.com/office/officeart/2018/2/layout/IconLabelDescriptionList"/>
    <dgm:cxn modelId="{64FFDE09-7C06-45C2-B13C-87C0EC002B2A}" type="presParOf" srcId="{A79DE5D6-750E-4E40-A746-B3A5C3F37F93}" destId="{EFD374C1-22F0-46EF-872A-FF960E04A1CB}" srcOrd="1" destOrd="0" presId="urn:microsoft.com/office/officeart/2018/2/layout/IconLabelDescriptionList"/>
    <dgm:cxn modelId="{E3F92FDD-323B-4F36-9058-5C6F73850796}" type="presParOf" srcId="{A79DE5D6-750E-4E40-A746-B3A5C3F37F93}" destId="{5E4D6AF1-C212-4669-A32A-C4C05BE05610}" srcOrd="2" destOrd="0" presId="urn:microsoft.com/office/officeart/2018/2/layout/IconLabelDescriptionList"/>
    <dgm:cxn modelId="{5FDC8914-41A4-4A6F-8420-2FC8558E696E}" type="presParOf" srcId="{5E4D6AF1-C212-4669-A32A-C4C05BE05610}" destId="{31D25C66-594B-40D9-9DDE-A3E008433289}" srcOrd="0" destOrd="0" presId="urn:microsoft.com/office/officeart/2018/2/layout/IconLabelDescriptionList"/>
    <dgm:cxn modelId="{95B6677F-D1FF-4047-AC66-684CAE9514AB}" type="presParOf" srcId="{5E4D6AF1-C212-4669-A32A-C4C05BE05610}" destId="{C6E70B96-11A6-48E3-89B4-28B2EA54A53B}" srcOrd="1" destOrd="0" presId="urn:microsoft.com/office/officeart/2018/2/layout/IconLabelDescriptionList"/>
    <dgm:cxn modelId="{E02597C6-B179-4287-AA8A-099BD4DABDCE}" type="presParOf" srcId="{5E4D6AF1-C212-4669-A32A-C4C05BE05610}" destId="{15F56BE9-5A28-4364-A996-7D8109291A7B}" srcOrd="2" destOrd="0" presId="urn:microsoft.com/office/officeart/2018/2/layout/IconLabelDescriptionList"/>
    <dgm:cxn modelId="{4D99BEDF-4B51-4331-A1E1-8C7E562FBC53}" type="presParOf" srcId="{5E4D6AF1-C212-4669-A32A-C4C05BE05610}" destId="{68E6EF2A-9331-4D45-9EA4-B6DB0CE1B9CA}" srcOrd="3" destOrd="0" presId="urn:microsoft.com/office/officeart/2018/2/layout/IconLabelDescriptionList"/>
    <dgm:cxn modelId="{2F40889D-F440-4AF2-9F01-368127A0C247}" type="presParOf" srcId="{5E4D6AF1-C212-4669-A32A-C4C05BE05610}" destId="{A79D2B84-92A2-40E9-8AC0-4CBB7818450F}" srcOrd="4" destOrd="0" presId="urn:microsoft.com/office/officeart/2018/2/layout/IconLabelDescriptionList"/>
    <dgm:cxn modelId="{0AB40DA1-559E-41B5-94F9-FAE8F4F3F25B}" type="presParOf" srcId="{A79DE5D6-750E-4E40-A746-B3A5C3F37F93}" destId="{F958B30E-10BB-4B3F-A7E7-5FAAC1EA0872}" srcOrd="3" destOrd="0" presId="urn:microsoft.com/office/officeart/2018/2/layout/IconLabelDescriptionList"/>
    <dgm:cxn modelId="{4EBE6D44-FCAF-46BD-AE9A-6459A69CB436}" type="presParOf" srcId="{A79DE5D6-750E-4E40-A746-B3A5C3F37F93}" destId="{67F8C47F-5A47-4A8C-9C2A-9D6DB562DF9B}" srcOrd="4" destOrd="0" presId="urn:microsoft.com/office/officeart/2018/2/layout/IconLabelDescriptionList"/>
    <dgm:cxn modelId="{41E1B966-DC4A-44D1-9FBA-A5E229ADF8CF}" type="presParOf" srcId="{67F8C47F-5A47-4A8C-9C2A-9D6DB562DF9B}" destId="{5AB41FAF-8D8E-49D7-94CD-8304CDAD93FE}" srcOrd="0" destOrd="0" presId="urn:microsoft.com/office/officeart/2018/2/layout/IconLabelDescriptionList"/>
    <dgm:cxn modelId="{6045D1A5-5538-4261-86B6-FD839FC5FD32}" type="presParOf" srcId="{67F8C47F-5A47-4A8C-9C2A-9D6DB562DF9B}" destId="{76B5A327-10F5-4E9B-A940-AD90D0653457}" srcOrd="1" destOrd="0" presId="urn:microsoft.com/office/officeart/2018/2/layout/IconLabelDescriptionList"/>
    <dgm:cxn modelId="{51DD82EF-28EA-4A7B-A996-1C002823CA97}" type="presParOf" srcId="{67F8C47F-5A47-4A8C-9C2A-9D6DB562DF9B}" destId="{5F399731-37B4-48EA-8028-C489BBB54E93}" srcOrd="2" destOrd="0" presId="urn:microsoft.com/office/officeart/2018/2/layout/IconLabelDescriptionList"/>
    <dgm:cxn modelId="{B50122BF-BF3D-45C7-B239-E13C508FD6FD}" type="presParOf" srcId="{67F8C47F-5A47-4A8C-9C2A-9D6DB562DF9B}" destId="{89FEF214-42BB-4438-B3B0-D919C0F14B7F}" srcOrd="3" destOrd="0" presId="urn:microsoft.com/office/officeart/2018/2/layout/IconLabelDescriptionList"/>
    <dgm:cxn modelId="{CF44929E-12B6-4CF0-BBB9-373D728F465F}" type="presParOf" srcId="{67F8C47F-5A47-4A8C-9C2A-9D6DB562DF9B}" destId="{D76E5DB4-8312-48CF-9592-725F63C1DD1C}" srcOrd="4" destOrd="0" presId="urn:microsoft.com/office/officeart/2018/2/layout/IconLabelDescription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4B3C793-7F74-4C69-B83B-F311404F8D2A}" type="doc">
      <dgm:prSet loTypeId="urn:microsoft.com/office/officeart/2005/8/layout/list1" loCatId="list" qsTypeId="urn:microsoft.com/office/officeart/2005/8/quickstyle/simple4" qsCatId="simple" csTypeId="urn:microsoft.com/office/officeart/2005/8/colors/colorful2" csCatId="colorful" phldr="1"/>
      <dgm:spPr/>
      <dgm:t>
        <a:bodyPr/>
        <a:lstStyle/>
        <a:p>
          <a:endParaRPr lang="en-US"/>
        </a:p>
      </dgm:t>
    </dgm:pt>
    <dgm:pt modelId="{2082138C-58A1-4092-BFA2-1C05B9A1086D}">
      <dgm:prSet/>
      <dgm:spPr/>
      <dgm:t>
        <a:bodyPr/>
        <a:lstStyle/>
        <a:p>
          <a:r>
            <a:rPr lang="en-US" dirty="0"/>
            <a:t>Hearing Format</a:t>
          </a:r>
        </a:p>
      </dgm:t>
    </dgm:pt>
    <dgm:pt modelId="{20061B76-29ED-4800-B0F9-E57CB628CFA9}" type="parTrans" cxnId="{D8C05894-FB36-4C8A-A266-E538A490943F}">
      <dgm:prSet/>
      <dgm:spPr/>
      <dgm:t>
        <a:bodyPr/>
        <a:lstStyle/>
        <a:p>
          <a:endParaRPr lang="en-US"/>
        </a:p>
      </dgm:t>
    </dgm:pt>
    <dgm:pt modelId="{4C6D0DDA-2778-407F-B129-56F65DE69D7F}" type="sibTrans" cxnId="{D8C05894-FB36-4C8A-A266-E538A490943F}">
      <dgm:prSet/>
      <dgm:spPr/>
      <dgm:t>
        <a:bodyPr/>
        <a:lstStyle/>
        <a:p>
          <a:endParaRPr lang="en-US"/>
        </a:p>
      </dgm:t>
    </dgm:pt>
    <dgm:pt modelId="{04DDEB0F-EFFF-4DD6-B547-C401ACCD7F5E}" type="pres">
      <dgm:prSet presAssocID="{34B3C793-7F74-4C69-B83B-F311404F8D2A}" presName="linear" presStyleCnt="0">
        <dgm:presLayoutVars>
          <dgm:dir/>
          <dgm:animLvl val="lvl"/>
          <dgm:resizeHandles val="exact"/>
        </dgm:presLayoutVars>
      </dgm:prSet>
      <dgm:spPr/>
    </dgm:pt>
    <dgm:pt modelId="{1D2CB555-0061-40EC-89CB-D7D5EC257DE9}" type="pres">
      <dgm:prSet presAssocID="{2082138C-58A1-4092-BFA2-1C05B9A1086D}" presName="parentLin" presStyleCnt="0"/>
      <dgm:spPr/>
    </dgm:pt>
    <dgm:pt modelId="{1A7C00DA-7CE5-4479-86A7-0D962FFA4BBC}" type="pres">
      <dgm:prSet presAssocID="{2082138C-58A1-4092-BFA2-1C05B9A1086D}" presName="parentLeftMargin" presStyleLbl="node1" presStyleIdx="0" presStyleCnt="1"/>
      <dgm:spPr/>
    </dgm:pt>
    <dgm:pt modelId="{64AA2786-5F13-4679-B3FE-CCA4F8657DAD}" type="pres">
      <dgm:prSet presAssocID="{2082138C-58A1-4092-BFA2-1C05B9A1086D}" presName="parentText" presStyleLbl="node1" presStyleIdx="0" presStyleCnt="1">
        <dgm:presLayoutVars>
          <dgm:chMax val="0"/>
          <dgm:bulletEnabled val="1"/>
        </dgm:presLayoutVars>
      </dgm:prSet>
      <dgm:spPr/>
    </dgm:pt>
    <dgm:pt modelId="{6B080090-395A-467B-8151-E6075E471268}" type="pres">
      <dgm:prSet presAssocID="{2082138C-58A1-4092-BFA2-1C05B9A1086D}" presName="negativeSpace" presStyleCnt="0"/>
      <dgm:spPr/>
    </dgm:pt>
    <dgm:pt modelId="{88B8A7CA-171B-4289-93DB-1B0A0312A841}" type="pres">
      <dgm:prSet presAssocID="{2082138C-58A1-4092-BFA2-1C05B9A1086D}" presName="childText" presStyleLbl="conFgAcc1" presStyleIdx="0" presStyleCnt="1">
        <dgm:presLayoutVars>
          <dgm:bulletEnabled val="1"/>
        </dgm:presLayoutVars>
      </dgm:prSet>
      <dgm:spPr/>
    </dgm:pt>
  </dgm:ptLst>
  <dgm:cxnLst>
    <dgm:cxn modelId="{6C889B4F-5AD0-4512-9588-C24AAF030617}" type="presOf" srcId="{2082138C-58A1-4092-BFA2-1C05B9A1086D}" destId="{1A7C00DA-7CE5-4479-86A7-0D962FFA4BBC}" srcOrd="0" destOrd="0" presId="urn:microsoft.com/office/officeart/2005/8/layout/list1"/>
    <dgm:cxn modelId="{D8C05894-FB36-4C8A-A266-E538A490943F}" srcId="{34B3C793-7F74-4C69-B83B-F311404F8D2A}" destId="{2082138C-58A1-4092-BFA2-1C05B9A1086D}" srcOrd="0" destOrd="0" parTransId="{20061B76-29ED-4800-B0F9-E57CB628CFA9}" sibTransId="{4C6D0DDA-2778-407F-B129-56F65DE69D7F}"/>
    <dgm:cxn modelId="{AB7C9BBF-B8CA-4766-9736-E9CD8BD7102D}" type="presOf" srcId="{2082138C-58A1-4092-BFA2-1C05B9A1086D}" destId="{64AA2786-5F13-4679-B3FE-CCA4F8657DAD}" srcOrd="1" destOrd="0" presId="urn:microsoft.com/office/officeart/2005/8/layout/list1"/>
    <dgm:cxn modelId="{B1A20BD3-5420-4A08-8F6D-68501B683587}" type="presOf" srcId="{34B3C793-7F74-4C69-B83B-F311404F8D2A}" destId="{04DDEB0F-EFFF-4DD6-B547-C401ACCD7F5E}" srcOrd="0" destOrd="0" presId="urn:microsoft.com/office/officeart/2005/8/layout/list1"/>
    <dgm:cxn modelId="{BD1B426E-7F65-421D-8ADA-6FDF75C33390}" type="presParOf" srcId="{04DDEB0F-EFFF-4DD6-B547-C401ACCD7F5E}" destId="{1D2CB555-0061-40EC-89CB-D7D5EC257DE9}" srcOrd="0" destOrd="0" presId="urn:microsoft.com/office/officeart/2005/8/layout/list1"/>
    <dgm:cxn modelId="{2CAAA7F1-6E5A-4312-A322-C8D95661B16C}" type="presParOf" srcId="{1D2CB555-0061-40EC-89CB-D7D5EC257DE9}" destId="{1A7C00DA-7CE5-4479-86A7-0D962FFA4BBC}" srcOrd="0" destOrd="0" presId="urn:microsoft.com/office/officeart/2005/8/layout/list1"/>
    <dgm:cxn modelId="{ABEA84D3-5CA1-4F57-8C1F-AFDAEFC4CA5E}" type="presParOf" srcId="{1D2CB555-0061-40EC-89CB-D7D5EC257DE9}" destId="{64AA2786-5F13-4679-B3FE-CCA4F8657DAD}" srcOrd="1" destOrd="0" presId="urn:microsoft.com/office/officeart/2005/8/layout/list1"/>
    <dgm:cxn modelId="{F1AEA55B-CE5C-4D8A-971B-CC286FE6B4A1}" type="presParOf" srcId="{04DDEB0F-EFFF-4DD6-B547-C401ACCD7F5E}" destId="{6B080090-395A-467B-8151-E6075E471268}" srcOrd="1" destOrd="0" presId="urn:microsoft.com/office/officeart/2005/8/layout/list1"/>
    <dgm:cxn modelId="{96E372B2-1321-4398-8FFC-1012B91565E2}" type="presParOf" srcId="{04DDEB0F-EFFF-4DD6-B547-C401ACCD7F5E}" destId="{88B8A7CA-171B-4289-93DB-1B0A0312A841}"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B01C30F-DBB5-4DEE-8C93-F6EB6AEF4506}"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en-US"/>
        </a:p>
      </dgm:t>
    </dgm:pt>
    <dgm:pt modelId="{E5B76BB8-53C7-4333-8FD8-407A28C55E26}">
      <dgm:prSet/>
      <dgm:spPr/>
      <dgm:t>
        <a:bodyPr/>
        <a:lstStyle/>
        <a:p>
          <a:r>
            <a:rPr lang="en-US"/>
            <a:t>Introduction</a:t>
          </a:r>
        </a:p>
      </dgm:t>
    </dgm:pt>
    <dgm:pt modelId="{7C94B390-1368-4875-BA42-3597C68F6189}" type="parTrans" cxnId="{C8BA4852-8717-4DFC-8A46-51828E14C837}">
      <dgm:prSet/>
      <dgm:spPr/>
      <dgm:t>
        <a:bodyPr/>
        <a:lstStyle/>
        <a:p>
          <a:endParaRPr lang="en-US"/>
        </a:p>
      </dgm:t>
    </dgm:pt>
    <dgm:pt modelId="{E100C0E5-F59C-474C-9993-C3AF9E9016EA}" type="sibTrans" cxnId="{C8BA4852-8717-4DFC-8A46-51828E14C837}">
      <dgm:prSet/>
      <dgm:spPr/>
      <dgm:t>
        <a:bodyPr/>
        <a:lstStyle/>
        <a:p>
          <a:endParaRPr lang="en-US"/>
        </a:p>
      </dgm:t>
    </dgm:pt>
    <dgm:pt modelId="{5AF0FCED-C6E3-4B8A-9C20-99596CE8EC8B}">
      <dgm:prSet/>
      <dgm:spPr/>
      <dgm:t>
        <a:bodyPr/>
        <a:lstStyle/>
        <a:p>
          <a:r>
            <a:rPr lang="en-US"/>
            <a:t>Opening</a:t>
          </a:r>
        </a:p>
      </dgm:t>
    </dgm:pt>
    <dgm:pt modelId="{FB4254A8-1DC2-4372-BC79-03623AD3B67C}" type="parTrans" cxnId="{5337631F-CB2E-4B3C-9134-027A606B8B2D}">
      <dgm:prSet/>
      <dgm:spPr/>
      <dgm:t>
        <a:bodyPr/>
        <a:lstStyle/>
        <a:p>
          <a:endParaRPr lang="en-US"/>
        </a:p>
      </dgm:t>
    </dgm:pt>
    <dgm:pt modelId="{6CA46FD7-7FE8-4404-BF6F-639E049DFB21}" type="sibTrans" cxnId="{5337631F-CB2E-4B3C-9134-027A606B8B2D}">
      <dgm:prSet/>
      <dgm:spPr/>
      <dgm:t>
        <a:bodyPr/>
        <a:lstStyle/>
        <a:p>
          <a:endParaRPr lang="en-US"/>
        </a:p>
      </dgm:t>
    </dgm:pt>
    <dgm:pt modelId="{1BFF7C42-25D3-4631-B7E6-8307EFA5FED9}">
      <dgm:prSet/>
      <dgm:spPr/>
      <dgm:t>
        <a:bodyPr/>
        <a:lstStyle/>
        <a:p>
          <a:r>
            <a:rPr lang="en-US"/>
            <a:t>Oath</a:t>
          </a:r>
        </a:p>
      </dgm:t>
    </dgm:pt>
    <dgm:pt modelId="{76321686-FDBD-4CCC-8A5A-BC3FC9A93C14}" type="parTrans" cxnId="{8D14E4A9-44CB-433F-B826-074B3018E762}">
      <dgm:prSet/>
      <dgm:spPr/>
      <dgm:t>
        <a:bodyPr/>
        <a:lstStyle/>
        <a:p>
          <a:endParaRPr lang="en-US"/>
        </a:p>
      </dgm:t>
    </dgm:pt>
    <dgm:pt modelId="{8EA482F2-D763-43FB-94E0-2717E04F7164}" type="sibTrans" cxnId="{8D14E4A9-44CB-433F-B826-074B3018E762}">
      <dgm:prSet/>
      <dgm:spPr/>
      <dgm:t>
        <a:bodyPr/>
        <a:lstStyle/>
        <a:p>
          <a:endParaRPr lang="en-US"/>
        </a:p>
      </dgm:t>
    </dgm:pt>
    <dgm:pt modelId="{2F44B8E8-E1D9-44DC-8B67-8C284EC8AF8A}">
      <dgm:prSet/>
      <dgm:spPr/>
      <dgm:t>
        <a:bodyPr/>
        <a:lstStyle/>
        <a:p>
          <a:r>
            <a:rPr lang="en-US"/>
            <a:t>Evidence</a:t>
          </a:r>
        </a:p>
      </dgm:t>
    </dgm:pt>
    <dgm:pt modelId="{2BBF0F25-3C64-4AE9-9D96-A3CEB989EC4F}" type="parTrans" cxnId="{4271A32D-270B-4046-BE92-E8447CE6C197}">
      <dgm:prSet/>
      <dgm:spPr/>
      <dgm:t>
        <a:bodyPr/>
        <a:lstStyle/>
        <a:p>
          <a:endParaRPr lang="en-US"/>
        </a:p>
      </dgm:t>
    </dgm:pt>
    <dgm:pt modelId="{3AAE7315-F4DE-4E22-9754-AA5123F91195}" type="sibTrans" cxnId="{4271A32D-270B-4046-BE92-E8447CE6C197}">
      <dgm:prSet/>
      <dgm:spPr/>
      <dgm:t>
        <a:bodyPr/>
        <a:lstStyle/>
        <a:p>
          <a:endParaRPr lang="en-US"/>
        </a:p>
      </dgm:t>
    </dgm:pt>
    <dgm:pt modelId="{F550DF2F-BBB0-4C46-A799-AE99FFE1D3EB}">
      <dgm:prSet/>
      <dgm:spPr/>
      <dgm:t>
        <a:bodyPr/>
        <a:lstStyle/>
        <a:p>
          <a:r>
            <a:rPr lang="en-US" dirty="0"/>
            <a:t>Oral testimony</a:t>
          </a:r>
        </a:p>
      </dgm:t>
    </dgm:pt>
    <dgm:pt modelId="{85038B39-F752-4EFD-9543-FB0FB6CCB9FE}" type="parTrans" cxnId="{DCEA1A10-8D05-49D6-BC14-C8082F0EF01B}">
      <dgm:prSet/>
      <dgm:spPr/>
      <dgm:t>
        <a:bodyPr/>
        <a:lstStyle/>
        <a:p>
          <a:endParaRPr lang="en-US"/>
        </a:p>
      </dgm:t>
    </dgm:pt>
    <dgm:pt modelId="{5E66A159-AB90-4750-BDAA-2F5FA1C1B62A}" type="sibTrans" cxnId="{DCEA1A10-8D05-49D6-BC14-C8082F0EF01B}">
      <dgm:prSet/>
      <dgm:spPr/>
      <dgm:t>
        <a:bodyPr/>
        <a:lstStyle/>
        <a:p>
          <a:endParaRPr lang="en-US"/>
        </a:p>
      </dgm:t>
    </dgm:pt>
    <dgm:pt modelId="{59264960-56F5-46F4-B038-D284EBB2CA8D}">
      <dgm:prSet/>
      <dgm:spPr/>
      <dgm:t>
        <a:bodyPr/>
        <a:lstStyle/>
        <a:p>
          <a:r>
            <a:rPr lang="en-US" dirty="0"/>
            <a:t>Claimant or representative oral argument</a:t>
          </a:r>
        </a:p>
      </dgm:t>
    </dgm:pt>
    <dgm:pt modelId="{2BA54A5F-0655-41BB-A25B-9BFFE49E6CFD}" type="parTrans" cxnId="{17305466-E27C-4DAD-9F91-B8C671AFFB6F}">
      <dgm:prSet/>
      <dgm:spPr/>
      <dgm:t>
        <a:bodyPr/>
        <a:lstStyle/>
        <a:p>
          <a:endParaRPr lang="en-US"/>
        </a:p>
      </dgm:t>
    </dgm:pt>
    <dgm:pt modelId="{312BDF5E-4A70-42FC-AEC9-0671D7E2584E}" type="sibTrans" cxnId="{17305466-E27C-4DAD-9F91-B8C671AFFB6F}">
      <dgm:prSet/>
      <dgm:spPr/>
      <dgm:t>
        <a:bodyPr/>
        <a:lstStyle/>
        <a:p>
          <a:endParaRPr lang="en-US"/>
        </a:p>
      </dgm:t>
    </dgm:pt>
    <dgm:pt modelId="{627F7389-7291-4E01-BE64-6D630DF2F588}">
      <dgm:prSet/>
      <dgm:spPr/>
      <dgm:t>
        <a:bodyPr/>
        <a:lstStyle/>
        <a:p>
          <a:r>
            <a:rPr lang="en-US"/>
            <a:t>Closing the Hearing </a:t>
          </a:r>
          <a:endParaRPr lang="en-US" dirty="0"/>
        </a:p>
      </dgm:t>
    </dgm:pt>
    <dgm:pt modelId="{57C6989A-B90D-40A8-9604-0CF589D485E6}" type="parTrans" cxnId="{0A165C63-3D54-448D-B062-DC5564142DA2}">
      <dgm:prSet/>
      <dgm:spPr/>
      <dgm:t>
        <a:bodyPr/>
        <a:lstStyle/>
        <a:p>
          <a:endParaRPr lang="en-US"/>
        </a:p>
      </dgm:t>
    </dgm:pt>
    <dgm:pt modelId="{EFE46C6F-79A5-48CC-B707-C02007E49BE5}" type="sibTrans" cxnId="{0A165C63-3D54-448D-B062-DC5564142DA2}">
      <dgm:prSet/>
      <dgm:spPr/>
      <dgm:t>
        <a:bodyPr/>
        <a:lstStyle/>
        <a:p>
          <a:endParaRPr lang="en-US"/>
        </a:p>
      </dgm:t>
    </dgm:pt>
    <dgm:pt modelId="{9D5EBAC0-D586-4F8C-956E-B1C92A39C723}" type="pres">
      <dgm:prSet presAssocID="{AB01C30F-DBB5-4DEE-8C93-F6EB6AEF4506}" presName="diagram" presStyleCnt="0">
        <dgm:presLayoutVars>
          <dgm:dir/>
          <dgm:resizeHandles val="exact"/>
        </dgm:presLayoutVars>
      </dgm:prSet>
      <dgm:spPr/>
    </dgm:pt>
    <dgm:pt modelId="{343A134C-F30D-424D-990F-2BCE0FAE20E4}" type="pres">
      <dgm:prSet presAssocID="{E5B76BB8-53C7-4333-8FD8-407A28C55E26}" presName="node" presStyleLbl="node1" presStyleIdx="0" presStyleCnt="7">
        <dgm:presLayoutVars>
          <dgm:bulletEnabled val="1"/>
        </dgm:presLayoutVars>
      </dgm:prSet>
      <dgm:spPr/>
    </dgm:pt>
    <dgm:pt modelId="{ECA6DA8E-E048-475F-8867-700603AFDE56}" type="pres">
      <dgm:prSet presAssocID="{E100C0E5-F59C-474C-9993-C3AF9E9016EA}" presName="sibTrans" presStyleCnt="0"/>
      <dgm:spPr/>
    </dgm:pt>
    <dgm:pt modelId="{D36C000B-E890-413C-8BEE-547672530136}" type="pres">
      <dgm:prSet presAssocID="{5AF0FCED-C6E3-4B8A-9C20-99596CE8EC8B}" presName="node" presStyleLbl="node1" presStyleIdx="1" presStyleCnt="7">
        <dgm:presLayoutVars>
          <dgm:bulletEnabled val="1"/>
        </dgm:presLayoutVars>
      </dgm:prSet>
      <dgm:spPr/>
    </dgm:pt>
    <dgm:pt modelId="{F779CD6E-5FC1-4EAD-9CB5-508D94CB6ECD}" type="pres">
      <dgm:prSet presAssocID="{6CA46FD7-7FE8-4404-BF6F-639E049DFB21}" presName="sibTrans" presStyleCnt="0"/>
      <dgm:spPr/>
    </dgm:pt>
    <dgm:pt modelId="{491A0B36-405B-440B-A6B2-BC960F0DC4F1}" type="pres">
      <dgm:prSet presAssocID="{1BFF7C42-25D3-4631-B7E6-8307EFA5FED9}" presName="node" presStyleLbl="node1" presStyleIdx="2" presStyleCnt="7">
        <dgm:presLayoutVars>
          <dgm:bulletEnabled val="1"/>
        </dgm:presLayoutVars>
      </dgm:prSet>
      <dgm:spPr/>
    </dgm:pt>
    <dgm:pt modelId="{16C78ECD-CFBF-45DB-A041-CB760DF4A11B}" type="pres">
      <dgm:prSet presAssocID="{8EA482F2-D763-43FB-94E0-2717E04F7164}" presName="sibTrans" presStyleCnt="0"/>
      <dgm:spPr/>
    </dgm:pt>
    <dgm:pt modelId="{FA803B54-82B6-4522-A828-F23ED240A70A}" type="pres">
      <dgm:prSet presAssocID="{2F44B8E8-E1D9-44DC-8B67-8C284EC8AF8A}" presName="node" presStyleLbl="node1" presStyleIdx="3" presStyleCnt="7">
        <dgm:presLayoutVars>
          <dgm:bulletEnabled val="1"/>
        </dgm:presLayoutVars>
      </dgm:prSet>
      <dgm:spPr/>
    </dgm:pt>
    <dgm:pt modelId="{9B61428C-EE93-4E93-AFDB-F487D86BFB2E}" type="pres">
      <dgm:prSet presAssocID="{3AAE7315-F4DE-4E22-9754-AA5123F91195}" presName="sibTrans" presStyleCnt="0"/>
      <dgm:spPr/>
    </dgm:pt>
    <dgm:pt modelId="{0499B06A-7903-4D4F-BD19-E4791FF5CDAE}" type="pres">
      <dgm:prSet presAssocID="{F550DF2F-BBB0-4C46-A799-AE99FFE1D3EB}" presName="node" presStyleLbl="node1" presStyleIdx="4" presStyleCnt="7">
        <dgm:presLayoutVars>
          <dgm:bulletEnabled val="1"/>
        </dgm:presLayoutVars>
      </dgm:prSet>
      <dgm:spPr/>
    </dgm:pt>
    <dgm:pt modelId="{B374D126-C8B3-4A68-83EF-996BE3B9C3C8}" type="pres">
      <dgm:prSet presAssocID="{5E66A159-AB90-4750-BDAA-2F5FA1C1B62A}" presName="sibTrans" presStyleCnt="0"/>
      <dgm:spPr/>
    </dgm:pt>
    <dgm:pt modelId="{420803F9-E5B1-49A7-8E80-889A8B7B99E4}" type="pres">
      <dgm:prSet presAssocID="{59264960-56F5-46F4-B038-D284EBB2CA8D}" presName="node" presStyleLbl="node1" presStyleIdx="5" presStyleCnt="7">
        <dgm:presLayoutVars>
          <dgm:bulletEnabled val="1"/>
        </dgm:presLayoutVars>
      </dgm:prSet>
      <dgm:spPr/>
    </dgm:pt>
    <dgm:pt modelId="{48663F37-95E0-464C-9FA0-9FA7E2A7A1A6}" type="pres">
      <dgm:prSet presAssocID="{312BDF5E-4A70-42FC-AEC9-0671D7E2584E}" presName="sibTrans" presStyleCnt="0"/>
      <dgm:spPr/>
    </dgm:pt>
    <dgm:pt modelId="{19DB3EE6-7AA6-4582-BF5B-922CB1E5B05B}" type="pres">
      <dgm:prSet presAssocID="{627F7389-7291-4E01-BE64-6D630DF2F588}" presName="node" presStyleLbl="node1" presStyleIdx="6" presStyleCnt="7">
        <dgm:presLayoutVars>
          <dgm:bulletEnabled val="1"/>
        </dgm:presLayoutVars>
      </dgm:prSet>
      <dgm:spPr/>
    </dgm:pt>
  </dgm:ptLst>
  <dgm:cxnLst>
    <dgm:cxn modelId="{C91BB60E-A4A0-495E-812A-61516318FC31}" type="presOf" srcId="{2F44B8E8-E1D9-44DC-8B67-8C284EC8AF8A}" destId="{FA803B54-82B6-4522-A828-F23ED240A70A}" srcOrd="0" destOrd="0" presId="urn:microsoft.com/office/officeart/2005/8/layout/default"/>
    <dgm:cxn modelId="{DCEA1A10-8D05-49D6-BC14-C8082F0EF01B}" srcId="{AB01C30F-DBB5-4DEE-8C93-F6EB6AEF4506}" destId="{F550DF2F-BBB0-4C46-A799-AE99FFE1D3EB}" srcOrd="4" destOrd="0" parTransId="{85038B39-F752-4EFD-9543-FB0FB6CCB9FE}" sibTransId="{5E66A159-AB90-4750-BDAA-2F5FA1C1B62A}"/>
    <dgm:cxn modelId="{5337631F-CB2E-4B3C-9134-027A606B8B2D}" srcId="{AB01C30F-DBB5-4DEE-8C93-F6EB6AEF4506}" destId="{5AF0FCED-C6E3-4B8A-9C20-99596CE8EC8B}" srcOrd="1" destOrd="0" parTransId="{FB4254A8-1DC2-4372-BC79-03623AD3B67C}" sibTransId="{6CA46FD7-7FE8-4404-BF6F-639E049DFB21}"/>
    <dgm:cxn modelId="{7E892827-8271-4131-9D95-9CAC95F19C12}" type="presOf" srcId="{627F7389-7291-4E01-BE64-6D630DF2F588}" destId="{19DB3EE6-7AA6-4582-BF5B-922CB1E5B05B}" srcOrd="0" destOrd="0" presId="urn:microsoft.com/office/officeart/2005/8/layout/default"/>
    <dgm:cxn modelId="{4271A32D-270B-4046-BE92-E8447CE6C197}" srcId="{AB01C30F-DBB5-4DEE-8C93-F6EB6AEF4506}" destId="{2F44B8E8-E1D9-44DC-8B67-8C284EC8AF8A}" srcOrd="3" destOrd="0" parTransId="{2BBF0F25-3C64-4AE9-9D96-A3CEB989EC4F}" sibTransId="{3AAE7315-F4DE-4E22-9754-AA5123F91195}"/>
    <dgm:cxn modelId="{ACED4840-1312-4825-AD3E-EBF1C5221D95}" type="presOf" srcId="{59264960-56F5-46F4-B038-D284EBB2CA8D}" destId="{420803F9-E5B1-49A7-8E80-889A8B7B99E4}" srcOrd="0" destOrd="0" presId="urn:microsoft.com/office/officeart/2005/8/layout/default"/>
    <dgm:cxn modelId="{0A165C63-3D54-448D-B062-DC5564142DA2}" srcId="{AB01C30F-DBB5-4DEE-8C93-F6EB6AEF4506}" destId="{627F7389-7291-4E01-BE64-6D630DF2F588}" srcOrd="6" destOrd="0" parTransId="{57C6989A-B90D-40A8-9604-0CF589D485E6}" sibTransId="{EFE46C6F-79A5-48CC-B707-C02007E49BE5}"/>
    <dgm:cxn modelId="{17305466-E27C-4DAD-9F91-B8C671AFFB6F}" srcId="{AB01C30F-DBB5-4DEE-8C93-F6EB6AEF4506}" destId="{59264960-56F5-46F4-B038-D284EBB2CA8D}" srcOrd="5" destOrd="0" parTransId="{2BA54A5F-0655-41BB-A25B-9BFFE49E6CFD}" sibTransId="{312BDF5E-4A70-42FC-AEC9-0671D7E2584E}"/>
    <dgm:cxn modelId="{C8BA4852-8717-4DFC-8A46-51828E14C837}" srcId="{AB01C30F-DBB5-4DEE-8C93-F6EB6AEF4506}" destId="{E5B76BB8-53C7-4333-8FD8-407A28C55E26}" srcOrd="0" destOrd="0" parTransId="{7C94B390-1368-4875-BA42-3597C68F6189}" sibTransId="{E100C0E5-F59C-474C-9993-C3AF9E9016EA}"/>
    <dgm:cxn modelId="{1C7B0356-28EE-4741-8E56-16F8658AC476}" type="presOf" srcId="{E5B76BB8-53C7-4333-8FD8-407A28C55E26}" destId="{343A134C-F30D-424D-990F-2BCE0FAE20E4}" srcOrd="0" destOrd="0" presId="urn:microsoft.com/office/officeart/2005/8/layout/default"/>
    <dgm:cxn modelId="{02E49885-C791-4974-89FA-F2C743344A51}" type="presOf" srcId="{AB01C30F-DBB5-4DEE-8C93-F6EB6AEF4506}" destId="{9D5EBAC0-D586-4F8C-956E-B1C92A39C723}" srcOrd="0" destOrd="0" presId="urn:microsoft.com/office/officeart/2005/8/layout/default"/>
    <dgm:cxn modelId="{675AEB94-3660-4570-84FD-FC9D95305210}" type="presOf" srcId="{1BFF7C42-25D3-4631-B7E6-8307EFA5FED9}" destId="{491A0B36-405B-440B-A6B2-BC960F0DC4F1}" srcOrd="0" destOrd="0" presId="urn:microsoft.com/office/officeart/2005/8/layout/default"/>
    <dgm:cxn modelId="{7DAE869A-BC4B-4B8C-99BB-49DE06F2439B}" type="presOf" srcId="{F550DF2F-BBB0-4C46-A799-AE99FFE1D3EB}" destId="{0499B06A-7903-4D4F-BD19-E4791FF5CDAE}" srcOrd="0" destOrd="0" presId="urn:microsoft.com/office/officeart/2005/8/layout/default"/>
    <dgm:cxn modelId="{8D14E4A9-44CB-433F-B826-074B3018E762}" srcId="{AB01C30F-DBB5-4DEE-8C93-F6EB6AEF4506}" destId="{1BFF7C42-25D3-4631-B7E6-8307EFA5FED9}" srcOrd="2" destOrd="0" parTransId="{76321686-FDBD-4CCC-8A5A-BC3FC9A93C14}" sibTransId="{8EA482F2-D763-43FB-94E0-2717E04F7164}"/>
    <dgm:cxn modelId="{57ED8BAD-9BC6-4D54-9B20-2D375EB6C7B9}" type="presOf" srcId="{5AF0FCED-C6E3-4B8A-9C20-99596CE8EC8B}" destId="{D36C000B-E890-413C-8BEE-547672530136}" srcOrd="0" destOrd="0" presId="urn:microsoft.com/office/officeart/2005/8/layout/default"/>
    <dgm:cxn modelId="{2D632373-B596-4CAF-BEC6-D576A0B944FC}" type="presParOf" srcId="{9D5EBAC0-D586-4F8C-956E-B1C92A39C723}" destId="{343A134C-F30D-424D-990F-2BCE0FAE20E4}" srcOrd="0" destOrd="0" presId="urn:microsoft.com/office/officeart/2005/8/layout/default"/>
    <dgm:cxn modelId="{D1AF9057-29C8-48A2-BB37-A88BA2CB5020}" type="presParOf" srcId="{9D5EBAC0-D586-4F8C-956E-B1C92A39C723}" destId="{ECA6DA8E-E048-475F-8867-700603AFDE56}" srcOrd="1" destOrd="0" presId="urn:microsoft.com/office/officeart/2005/8/layout/default"/>
    <dgm:cxn modelId="{B12CB2E0-9464-4C8A-A058-A08C461F13C2}" type="presParOf" srcId="{9D5EBAC0-D586-4F8C-956E-B1C92A39C723}" destId="{D36C000B-E890-413C-8BEE-547672530136}" srcOrd="2" destOrd="0" presId="urn:microsoft.com/office/officeart/2005/8/layout/default"/>
    <dgm:cxn modelId="{96E28A5E-9748-42BE-B26C-7A69D8609143}" type="presParOf" srcId="{9D5EBAC0-D586-4F8C-956E-B1C92A39C723}" destId="{F779CD6E-5FC1-4EAD-9CB5-508D94CB6ECD}" srcOrd="3" destOrd="0" presId="urn:microsoft.com/office/officeart/2005/8/layout/default"/>
    <dgm:cxn modelId="{D79C9980-91C7-46E5-A6CD-C2DF89C85C7C}" type="presParOf" srcId="{9D5EBAC0-D586-4F8C-956E-B1C92A39C723}" destId="{491A0B36-405B-440B-A6B2-BC960F0DC4F1}" srcOrd="4" destOrd="0" presId="urn:microsoft.com/office/officeart/2005/8/layout/default"/>
    <dgm:cxn modelId="{CF301564-77DD-48ED-BBF2-34E40007D31F}" type="presParOf" srcId="{9D5EBAC0-D586-4F8C-956E-B1C92A39C723}" destId="{16C78ECD-CFBF-45DB-A041-CB760DF4A11B}" srcOrd="5" destOrd="0" presId="urn:microsoft.com/office/officeart/2005/8/layout/default"/>
    <dgm:cxn modelId="{13C0DD7D-E256-4C7F-8361-C62A9DCD72DC}" type="presParOf" srcId="{9D5EBAC0-D586-4F8C-956E-B1C92A39C723}" destId="{FA803B54-82B6-4522-A828-F23ED240A70A}" srcOrd="6" destOrd="0" presId="urn:microsoft.com/office/officeart/2005/8/layout/default"/>
    <dgm:cxn modelId="{B4DD5A1E-203A-4E58-BB65-1DABC09E7E75}" type="presParOf" srcId="{9D5EBAC0-D586-4F8C-956E-B1C92A39C723}" destId="{9B61428C-EE93-4E93-AFDB-F487D86BFB2E}" srcOrd="7" destOrd="0" presId="urn:microsoft.com/office/officeart/2005/8/layout/default"/>
    <dgm:cxn modelId="{84223C81-08B2-45D6-88A3-86938C8FAB46}" type="presParOf" srcId="{9D5EBAC0-D586-4F8C-956E-B1C92A39C723}" destId="{0499B06A-7903-4D4F-BD19-E4791FF5CDAE}" srcOrd="8" destOrd="0" presId="urn:microsoft.com/office/officeart/2005/8/layout/default"/>
    <dgm:cxn modelId="{2930DABB-5A02-45EF-BB6F-583AF4BF354C}" type="presParOf" srcId="{9D5EBAC0-D586-4F8C-956E-B1C92A39C723}" destId="{B374D126-C8B3-4A68-83EF-996BE3B9C3C8}" srcOrd="9" destOrd="0" presId="urn:microsoft.com/office/officeart/2005/8/layout/default"/>
    <dgm:cxn modelId="{B2A574B3-A0CC-46D7-9A83-9248C0F9B3C1}" type="presParOf" srcId="{9D5EBAC0-D586-4F8C-956E-B1C92A39C723}" destId="{420803F9-E5B1-49A7-8E80-889A8B7B99E4}" srcOrd="10" destOrd="0" presId="urn:microsoft.com/office/officeart/2005/8/layout/default"/>
    <dgm:cxn modelId="{156E6DFB-9378-4728-BAEA-F143BE2F728E}" type="presParOf" srcId="{9D5EBAC0-D586-4F8C-956E-B1C92A39C723}" destId="{48663F37-95E0-464C-9FA0-9FA7E2A7A1A6}" srcOrd="11" destOrd="0" presId="urn:microsoft.com/office/officeart/2005/8/layout/default"/>
    <dgm:cxn modelId="{FA5A21FD-8F09-4727-A3E2-6E608DF7BC3F}" type="presParOf" srcId="{9D5EBAC0-D586-4F8C-956E-B1C92A39C723}" destId="{19DB3EE6-7AA6-4582-BF5B-922CB1E5B05B}" srcOrd="12"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4E36450-FE83-4511-95D9-6E1F9C63715B}" type="doc">
      <dgm:prSet loTypeId="urn:microsoft.com/office/officeart/2005/8/layout/vProcess5" loCatId="process" qsTypeId="urn:microsoft.com/office/officeart/2005/8/quickstyle/simple1" qsCatId="simple" csTypeId="urn:microsoft.com/office/officeart/2005/8/colors/colorful2" csCatId="colorful"/>
      <dgm:spPr/>
      <dgm:t>
        <a:bodyPr/>
        <a:lstStyle/>
        <a:p>
          <a:endParaRPr lang="en-US"/>
        </a:p>
      </dgm:t>
    </dgm:pt>
    <dgm:pt modelId="{B65CB119-41AC-428C-AE03-6559A85EE2F5}">
      <dgm:prSet/>
      <dgm:spPr/>
      <dgm:t>
        <a:bodyPr/>
        <a:lstStyle/>
        <a:p>
          <a:r>
            <a:rPr lang="en-US" dirty="0"/>
            <a:t>Additional Evidence</a:t>
          </a:r>
        </a:p>
      </dgm:t>
    </dgm:pt>
    <dgm:pt modelId="{B71E4C5A-9167-43F3-9B87-C6AA7FB43EC1}" type="parTrans" cxnId="{5E383468-434D-4C53-8B41-AB11DBE18A9A}">
      <dgm:prSet/>
      <dgm:spPr/>
      <dgm:t>
        <a:bodyPr/>
        <a:lstStyle/>
        <a:p>
          <a:endParaRPr lang="en-US"/>
        </a:p>
      </dgm:t>
    </dgm:pt>
    <dgm:pt modelId="{2D6E27CB-AD47-4084-B85B-0256C29DF73E}" type="sibTrans" cxnId="{5E383468-434D-4C53-8B41-AB11DBE18A9A}">
      <dgm:prSet/>
      <dgm:spPr/>
      <dgm:t>
        <a:bodyPr/>
        <a:lstStyle/>
        <a:p>
          <a:endParaRPr lang="en-US"/>
        </a:p>
      </dgm:t>
    </dgm:pt>
    <dgm:pt modelId="{592BC301-7434-458D-BDF7-38D89FBD07D5}">
      <dgm:prSet/>
      <dgm:spPr/>
      <dgm:t>
        <a:bodyPr/>
        <a:lstStyle/>
        <a:p>
          <a:r>
            <a:rPr lang="en-US" dirty="0"/>
            <a:t>Interrogatories</a:t>
          </a:r>
        </a:p>
      </dgm:t>
    </dgm:pt>
    <dgm:pt modelId="{08EAF4BD-51B4-4D9D-8AF6-0F0D1BF2A1A9}" type="parTrans" cxnId="{2487521C-03D9-4A2D-8919-34BF07B224FC}">
      <dgm:prSet/>
      <dgm:spPr/>
      <dgm:t>
        <a:bodyPr/>
        <a:lstStyle/>
        <a:p>
          <a:endParaRPr lang="en-US"/>
        </a:p>
      </dgm:t>
    </dgm:pt>
    <dgm:pt modelId="{0FE958CF-C5CE-4C46-AE14-136D5E868F3E}" type="sibTrans" cxnId="{2487521C-03D9-4A2D-8919-34BF07B224FC}">
      <dgm:prSet/>
      <dgm:spPr/>
      <dgm:t>
        <a:bodyPr/>
        <a:lstStyle/>
        <a:p>
          <a:endParaRPr lang="en-US"/>
        </a:p>
      </dgm:t>
    </dgm:pt>
    <dgm:pt modelId="{CB53D4FA-61B9-4644-AE66-EA4477C6ED1B}">
      <dgm:prSet/>
      <dgm:spPr/>
      <dgm:t>
        <a:bodyPr/>
        <a:lstStyle/>
        <a:p>
          <a:r>
            <a:rPr lang="en-US"/>
            <a:t>Proffer</a:t>
          </a:r>
        </a:p>
      </dgm:t>
    </dgm:pt>
    <dgm:pt modelId="{965C8871-1F77-4456-A325-E0E738E25AB6}" type="parTrans" cxnId="{28347B55-9B6C-4E89-870D-E01D8414E0CB}">
      <dgm:prSet/>
      <dgm:spPr/>
      <dgm:t>
        <a:bodyPr/>
        <a:lstStyle/>
        <a:p>
          <a:endParaRPr lang="en-US"/>
        </a:p>
      </dgm:t>
    </dgm:pt>
    <dgm:pt modelId="{24115BC1-80AF-4CBB-8C82-6614EFE3927D}" type="sibTrans" cxnId="{28347B55-9B6C-4E89-870D-E01D8414E0CB}">
      <dgm:prSet/>
      <dgm:spPr/>
      <dgm:t>
        <a:bodyPr/>
        <a:lstStyle/>
        <a:p>
          <a:endParaRPr lang="en-US"/>
        </a:p>
      </dgm:t>
    </dgm:pt>
    <dgm:pt modelId="{1EDEEF8E-30EA-45DD-9040-C73BF052DB86}">
      <dgm:prSet/>
      <dgm:spPr/>
      <dgm:t>
        <a:bodyPr/>
        <a:lstStyle/>
        <a:p>
          <a:r>
            <a:rPr lang="en-US" dirty="0"/>
            <a:t>Supplemental Hearing</a:t>
          </a:r>
        </a:p>
      </dgm:t>
    </dgm:pt>
    <dgm:pt modelId="{A74D86C6-4B56-4C0D-BC7E-D18F229CB67F}" type="parTrans" cxnId="{3AC89890-2DC7-4811-8F18-B55179ADAB4B}">
      <dgm:prSet/>
      <dgm:spPr/>
      <dgm:t>
        <a:bodyPr/>
        <a:lstStyle/>
        <a:p>
          <a:endParaRPr lang="en-US"/>
        </a:p>
      </dgm:t>
    </dgm:pt>
    <dgm:pt modelId="{54BD7919-D779-45FA-8D22-3A81F0A904CF}" type="sibTrans" cxnId="{3AC89890-2DC7-4811-8F18-B55179ADAB4B}">
      <dgm:prSet/>
      <dgm:spPr/>
      <dgm:t>
        <a:bodyPr/>
        <a:lstStyle/>
        <a:p>
          <a:endParaRPr lang="en-US"/>
        </a:p>
      </dgm:t>
    </dgm:pt>
    <dgm:pt modelId="{040F2F63-918C-48A4-A496-4073AAFA381C}" type="pres">
      <dgm:prSet presAssocID="{24E36450-FE83-4511-95D9-6E1F9C63715B}" presName="outerComposite" presStyleCnt="0">
        <dgm:presLayoutVars>
          <dgm:chMax val="5"/>
          <dgm:dir/>
          <dgm:resizeHandles val="exact"/>
        </dgm:presLayoutVars>
      </dgm:prSet>
      <dgm:spPr/>
    </dgm:pt>
    <dgm:pt modelId="{4E82AFA6-96E3-4F76-9B0F-F66BBA879AF0}" type="pres">
      <dgm:prSet presAssocID="{24E36450-FE83-4511-95D9-6E1F9C63715B}" presName="dummyMaxCanvas" presStyleCnt="0">
        <dgm:presLayoutVars/>
      </dgm:prSet>
      <dgm:spPr/>
    </dgm:pt>
    <dgm:pt modelId="{9C0A6E95-BA39-423D-A87E-AD6CA2F9AC64}" type="pres">
      <dgm:prSet presAssocID="{24E36450-FE83-4511-95D9-6E1F9C63715B}" presName="FourNodes_1" presStyleLbl="node1" presStyleIdx="0" presStyleCnt="4">
        <dgm:presLayoutVars>
          <dgm:bulletEnabled val="1"/>
        </dgm:presLayoutVars>
      </dgm:prSet>
      <dgm:spPr/>
    </dgm:pt>
    <dgm:pt modelId="{B5A61E43-BCEA-4ED7-BA64-72B42ADFDF1B}" type="pres">
      <dgm:prSet presAssocID="{24E36450-FE83-4511-95D9-6E1F9C63715B}" presName="FourNodes_2" presStyleLbl="node1" presStyleIdx="1" presStyleCnt="4">
        <dgm:presLayoutVars>
          <dgm:bulletEnabled val="1"/>
        </dgm:presLayoutVars>
      </dgm:prSet>
      <dgm:spPr/>
    </dgm:pt>
    <dgm:pt modelId="{B701D974-DAE4-4390-B0B5-2587D12CE7DB}" type="pres">
      <dgm:prSet presAssocID="{24E36450-FE83-4511-95D9-6E1F9C63715B}" presName="FourNodes_3" presStyleLbl="node1" presStyleIdx="2" presStyleCnt="4">
        <dgm:presLayoutVars>
          <dgm:bulletEnabled val="1"/>
        </dgm:presLayoutVars>
      </dgm:prSet>
      <dgm:spPr/>
    </dgm:pt>
    <dgm:pt modelId="{62727516-6767-47C4-A41D-B96A0F39A404}" type="pres">
      <dgm:prSet presAssocID="{24E36450-FE83-4511-95D9-6E1F9C63715B}" presName="FourNodes_4" presStyleLbl="node1" presStyleIdx="3" presStyleCnt="4">
        <dgm:presLayoutVars>
          <dgm:bulletEnabled val="1"/>
        </dgm:presLayoutVars>
      </dgm:prSet>
      <dgm:spPr/>
    </dgm:pt>
    <dgm:pt modelId="{BDC520DC-F962-4830-ABCF-5436B157585B}" type="pres">
      <dgm:prSet presAssocID="{24E36450-FE83-4511-95D9-6E1F9C63715B}" presName="FourConn_1-2" presStyleLbl="fgAccFollowNode1" presStyleIdx="0" presStyleCnt="3">
        <dgm:presLayoutVars>
          <dgm:bulletEnabled val="1"/>
        </dgm:presLayoutVars>
      </dgm:prSet>
      <dgm:spPr/>
    </dgm:pt>
    <dgm:pt modelId="{FD241116-8B72-46FB-8C43-33C02A99DEE5}" type="pres">
      <dgm:prSet presAssocID="{24E36450-FE83-4511-95D9-6E1F9C63715B}" presName="FourConn_2-3" presStyleLbl="fgAccFollowNode1" presStyleIdx="1" presStyleCnt="3">
        <dgm:presLayoutVars>
          <dgm:bulletEnabled val="1"/>
        </dgm:presLayoutVars>
      </dgm:prSet>
      <dgm:spPr/>
    </dgm:pt>
    <dgm:pt modelId="{FEAE9B8D-D288-4C6C-BD9D-C187EA3B7373}" type="pres">
      <dgm:prSet presAssocID="{24E36450-FE83-4511-95D9-6E1F9C63715B}" presName="FourConn_3-4" presStyleLbl="fgAccFollowNode1" presStyleIdx="2" presStyleCnt="3">
        <dgm:presLayoutVars>
          <dgm:bulletEnabled val="1"/>
        </dgm:presLayoutVars>
      </dgm:prSet>
      <dgm:spPr/>
    </dgm:pt>
    <dgm:pt modelId="{BB27EF1F-DBE9-416F-B92C-983E70C8053C}" type="pres">
      <dgm:prSet presAssocID="{24E36450-FE83-4511-95D9-6E1F9C63715B}" presName="FourNodes_1_text" presStyleLbl="node1" presStyleIdx="3" presStyleCnt="4">
        <dgm:presLayoutVars>
          <dgm:bulletEnabled val="1"/>
        </dgm:presLayoutVars>
      </dgm:prSet>
      <dgm:spPr/>
    </dgm:pt>
    <dgm:pt modelId="{6FB95741-7584-49F1-BDF9-498361ACCA9E}" type="pres">
      <dgm:prSet presAssocID="{24E36450-FE83-4511-95D9-6E1F9C63715B}" presName="FourNodes_2_text" presStyleLbl="node1" presStyleIdx="3" presStyleCnt="4">
        <dgm:presLayoutVars>
          <dgm:bulletEnabled val="1"/>
        </dgm:presLayoutVars>
      </dgm:prSet>
      <dgm:spPr/>
    </dgm:pt>
    <dgm:pt modelId="{A4368B94-FB94-4D3E-9396-466A2F17C663}" type="pres">
      <dgm:prSet presAssocID="{24E36450-FE83-4511-95D9-6E1F9C63715B}" presName="FourNodes_3_text" presStyleLbl="node1" presStyleIdx="3" presStyleCnt="4">
        <dgm:presLayoutVars>
          <dgm:bulletEnabled val="1"/>
        </dgm:presLayoutVars>
      </dgm:prSet>
      <dgm:spPr/>
    </dgm:pt>
    <dgm:pt modelId="{F6345329-0DDD-4168-B184-B5CA73F0160F}" type="pres">
      <dgm:prSet presAssocID="{24E36450-FE83-4511-95D9-6E1F9C63715B}" presName="FourNodes_4_text" presStyleLbl="node1" presStyleIdx="3" presStyleCnt="4">
        <dgm:presLayoutVars>
          <dgm:bulletEnabled val="1"/>
        </dgm:presLayoutVars>
      </dgm:prSet>
      <dgm:spPr/>
    </dgm:pt>
  </dgm:ptLst>
  <dgm:cxnLst>
    <dgm:cxn modelId="{E1254405-EEF5-4A48-9043-4C04B80BB460}" type="presOf" srcId="{24E36450-FE83-4511-95D9-6E1F9C63715B}" destId="{040F2F63-918C-48A4-A496-4073AAFA381C}" srcOrd="0" destOrd="0" presId="urn:microsoft.com/office/officeart/2005/8/layout/vProcess5"/>
    <dgm:cxn modelId="{6836EC0A-621D-4379-A5A4-CC4003E584D9}" type="presOf" srcId="{1EDEEF8E-30EA-45DD-9040-C73BF052DB86}" destId="{F6345329-0DDD-4168-B184-B5CA73F0160F}" srcOrd="1" destOrd="0" presId="urn:microsoft.com/office/officeart/2005/8/layout/vProcess5"/>
    <dgm:cxn modelId="{2487521C-03D9-4A2D-8919-34BF07B224FC}" srcId="{24E36450-FE83-4511-95D9-6E1F9C63715B}" destId="{592BC301-7434-458D-BDF7-38D89FBD07D5}" srcOrd="1" destOrd="0" parTransId="{08EAF4BD-51B4-4D9D-8AF6-0F0D1BF2A1A9}" sibTransId="{0FE958CF-C5CE-4C46-AE14-136D5E868F3E}"/>
    <dgm:cxn modelId="{37622627-E4CE-4051-9210-6EE918659E0E}" type="presOf" srcId="{24115BC1-80AF-4CBB-8C82-6614EFE3927D}" destId="{FEAE9B8D-D288-4C6C-BD9D-C187EA3B7373}" srcOrd="0" destOrd="0" presId="urn:microsoft.com/office/officeart/2005/8/layout/vProcess5"/>
    <dgm:cxn modelId="{78FE1D62-B9AB-479A-A881-89E25F95481F}" type="presOf" srcId="{1EDEEF8E-30EA-45DD-9040-C73BF052DB86}" destId="{62727516-6767-47C4-A41D-B96A0F39A404}" srcOrd="0" destOrd="0" presId="urn:microsoft.com/office/officeart/2005/8/layout/vProcess5"/>
    <dgm:cxn modelId="{5E383468-434D-4C53-8B41-AB11DBE18A9A}" srcId="{24E36450-FE83-4511-95D9-6E1F9C63715B}" destId="{B65CB119-41AC-428C-AE03-6559A85EE2F5}" srcOrd="0" destOrd="0" parTransId="{B71E4C5A-9167-43F3-9B87-C6AA7FB43EC1}" sibTransId="{2D6E27CB-AD47-4084-B85B-0256C29DF73E}"/>
    <dgm:cxn modelId="{28347B55-9B6C-4E89-870D-E01D8414E0CB}" srcId="{24E36450-FE83-4511-95D9-6E1F9C63715B}" destId="{CB53D4FA-61B9-4644-AE66-EA4477C6ED1B}" srcOrd="2" destOrd="0" parTransId="{965C8871-1F77-4456-A325-E0E738E25AB6}" sibTransId="{24115BC1-80AF-4CBB-8C82-6614EFE3927D}"/>
    <dgm:cxn modelId="{2D41148D-C4BB-46AD-AFA2-532BBD23A1B7}" type="presOf" srcId="{B65CB119-41AC-428C-AE03-6559A85EE2F5}" destId="{BB27EF1F-DBE9-416F-B92C-983E70C8053C}" srcOrd="1" destOrd="0" presId="urn:microsoft.com/office/officeart/2005/8/layout/vProcess5"/>
    <dgm:cxn modelId="{3AC89890-2DC7-4811-8F18-B55179ADAB4B}" srcId="{24E36450-FE83-4511-95D9-6E1F9C63715B}" destId="{1EDEEF8E-30EA-45DD-9040-C73BF052DB86}" srcOrd="3" destOrd="0" parTransId="{A74D86C6-4B56-4C0D-BC7E-D18F229CB67F}" sibTransId="{54BD7919-D779-45FA-8D22-3A81F0A904CF}"/>
    <dgm:cxn modelId="{5130EEAB-CA43-4267-A945-64496255AC38}" type="presOf" srcId="{2D6E27CB-AD47-4084-B85B-0256C29DF73E}" destId="{BDC520DC-F962-4830-ABCF-5436B157585B}" srcOrd="0" destOrd="0" presId="urn:microsoft.com/office/officeart/2005/8/layout/vProcess5"/>
    <dgm:cxn modelId="{F8497FB7-3747-4756-AF86-818B50BC386A}" type="presOf" srcId="{CB53D4FA-61B9-4644-AE66-EA4477C6ED1B}" destId="{B701D974-DAE4-4390-B0B5-2587D12CE7DB}" srcOrd="0" destOrd="0" presId="urn:microsoft.com/office/officeart/2005/8/layout/vProcess5"/>
    <dgm:cxn modelId="{5D8416C9-3382-4152-8692-0AC6392CFE57}" type="presOf" srcId="{B65CB119-41AC-428C-AE03-6559A85EE2F5}" destId="{9C0A6E95-BA39-423D-A87E-AD6CA2F9AC64}" srcOrd="0" destOrd="0" presId="urn:microsoft.com/office/officeart/2005/8/layout/vProcess5"/>
    <dgm:cxn modelId="{E4157DDF-92FC-4F77-BBB0-6EC0DA85F0BA}" type="presOf" srcId="{592BC301-7434-458D-BDF7-38D89FBD07D5}" destId="{6FB95741-7584-49F1-BDF9-498361ACCA9E}" srcOrd="1" destOrd="0" presId="urn:microsoft.com/office/officeart/2005/8/layout/vProcess5"/>
    <dgm:cxn modelId="{978BB6E3-C4AC-4F32-9404-C98E16F28CEB}" type="presOf" srcId="{CB53D4FA-61B9-4644-AE66-EA4477C6ED1B}" destId="{A4368B94-FB94-4D3E-9396-466A2F17C663}" srcOrd="1" destOrd="0" presId="urn:microsoft.com/office/officeart/2005/8/layout/vProcess5"/>
    <dgm:cxn modelId="{D6A181E7-508A-4B99-9084-888DC7440281}" type="presOf" srcId="{592BC301-7434-458D-BDF7-38D89FBD07D5}" destId="{B5A61E43-BCEA-4ED7-BA64-72B42ADFDF1B}" srcOrd="0" destOrd="0" presId="urn:microsoft.com/office/officeart/2005/8/layout/vProcess5"/>
    <dgm:cxn modelId="{63BCFCEC-A7AD-474D-9E09-CF3B5DCB2A29}" type="presOf" srcId="{0FE958CF-C5CE-4C46-AE14-136D5E868F3E}" destId="{FD241116-8B72-46FB-8C43-33C02A99DEE5}" srcOrd="0" destOrd="0" presId="urn:microsoft.com/office/officeart/2005/8/layout/vProcess5"/>
    <dgm:cxn modelId="{CA00DA66-1399-451F-AF03-28C00453CB96}" type="presParOf" srcId="{040F2F63-918C-48A4-A496-4073AAFA381C}" destId="{4E82AFA6-96E3-4F76-9B0F-F66BBA879AF0}" srcOrd="0" destOrd="0" presId="urn:microsoft.com/office/officeart/2005/8/layout/vProcess5"/>
    <dgm:cxn modelId="{B13BDB32-7EF5-40AE-A225-887896920922}" type="presParOf" srcId="{040F2F63-918C-48A4-A496-4073AAFA381C}" destId="{9C0A6E95-BA39-423D-A87E-AD6CA2F9AC64}" srcOrd="1" destOrd="0" presId="urn:microsoft.com/office/officeart/2005/8/layout/vProcess5"/>
    <dgm:cxn modelId="{5B20A6B6-2E85-429B-AD80-5605718FB92B}" type="presParOf" srcId="{040F2F63-918C-48A4-A496-4073AAFA381C}" destId="{B5A61E43-BCEA-4ED7-BA64-72B42ADFDF1B}" srcOrd="2" destOrd="0" presId="urn:microsoft.com/office/officeart/2005/8/layout/vProcess5"/>
    <dgm:cxn modelId="{38105EFE-A41B-40F4-9835-1BAEA1908F8B}" type="presParOf" srcId="{040F2F63-918C-48A4-A496-4073AAFA381C}" destId="{B701D974-DAE4-4390-B0B5-2587D12CE7DB}" srcOrd="3" destOrd="0" presId="urn:microsoft.com/office/officeart/2005/8/layout/vProcess5"/>
    <dgm:cxn modelId="{A24B9CC6-42E6-4EF3-9A6E-73EADC0C7853}" type="presParOf" srcId="{040F2F63-918C-48A4-A496-4073AAFA381C}" destId="{62727516-6767-47C4-A41D-B96A0F39A404}" srcOrd="4" destOrd="0" presId="urn:microsoft.com/office/officeart/2005/8/layout/vProcess5"/>
    <dgm:cxn modelId="{C7F43110-62AF-417B-B656-577B6D524AC6}" type="presParOf" srcId="{040F2F63-918C-48A4-A496-4073AAFA381C}" destId="{BDC520DC-F962-4830-ABCF-5436B157585B}" srcOrd="5" destOrd="0" presId="urn:microsoft.com/office/officeart/2005/8/layout/vProcess5"/>
    <dgm:cxn modelId="{5F1C493F-84B3-473C-B84A-2F46FF475ED5}" type="presParOf" srcId="{040F2F63-918C-48A4-A496-4073AAFA381C}" destId="{FD241116-8B72-46FB-8C43-33C02A99DEE5}" srcOrd="6" destOrd="0" presId="urn:microsoft.com/office/officeart/2005/8/layout/vProcess5"/>
    <dgm:cxn modelId="{B457F667-7DE8-4301-94BA-2AB07279E777}" type="presParOf" srcId="{040F2F63-918C-48A4-A496-4073AAFA381C}" destId="{FEAE9B8D-D288-4C6C-BD9D-C187EA3B7373}" srcOrd="7" destOrd="0" presId="urn:microsoft.com/office/officeart/2005/8/layout/vProcess5"/>
    <dgm:cxn modelId="{33E00E38-411F-4036-A956-B041244432A7}" type="presParOf" srcId="{040F2F63-918C-48A4-A496-4073AAFA381C}" destId="{BB27EF1F-DBE9-416F-B92C-983E70C8053C}" srcOrd="8" destOrd="0" presId="urn:microsoft.com/office/officeart/2005/8/layout/vProcess5"/>
    <dgm:cxn modelId="{0CEBC43E-42EA-4E0B-9877-FA1497E7CE7A}" type="presParOf" srcId="{040F2F63-918C-48A4-A496-4073AAFA381C}" destId="{6FB95741-7584-49F1-BDF9-498361ACCA9E}" srcOrd="9" destOrd="0" presId="urn:microsoft.com/office/officeart/2005/8/layout/vProcess5"/>
    <dgm:cxn modelId="{BCC18172-17A3-44D4-A001-80BF5DB6F059}" type="presParOf" srcId="{040F2F63-918C-48A4-A496-4073AAFA381C}" destId="{A4368B94-FB94-4D3E-9396-466A2F17C663}" srcOrd="10" destOrd="0" presId="urn:microsoft.com/office/officeart/2005/8/layout/vProcess5"/>
    <dgm:cxn modelId="{45D48C7E-ACF4-419F-8708-1E31C4C2FD0D}" type="presParOf" srcId="{040F2F63-918C-48A4-A496-4073AAFA381C}" destId="{F6345329-0DDD-4168-B184-B5CA73F0160F}" srcOrd="11"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8F0999-989F-459C-A973-E8C62305E462}">
      <dsp:nvSpPr>
        <dsp:cNvPr id="0" name=""/>
        <dsp:cNvSpPr/>
      </dsp:nvSpPr>
      <dsp:spPr>
        <a:xfrm>
          <a:off x="15655" y="0"/>
          <a:ext cx="965260" cy="93773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F902763B-6272-4484-A64D-551BEAF0EC96}">
      <dsp:nvSpPr>
        <dsp:cNvPr id="0" name=""/>
        <dsp:cNvSpPr/>
      </dsp:nvSpPr>
      <dsp:spPr>
        <a:xfrm>
          <a:off x="15655" y="1020722"/>
          <a:ext cx="2757886" cy="4018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889000">
            <a:lnSpc>
              <a:spcPct val="90000"/>
            </a:lnSpc>
            <a:spcBef>
              <a:spcPct val="0"/>
            </a:spcBef>
            <a:spcAft>
              <a:spcPct val="35000"/>
            </a:spcAft>
            <a:buNone/>
            <a:defRPr b="1"/>
          </a:pPr>
          <a:r>
            <a:rPr lang="en-US" sz="2000" kern="1200"/>
            <a:t>What to File</a:t>
          </a:r>
        </a:p>
      </dsp:txBody>
      <dsp:txXfrm>
        <a:off x="15655" y="1020722"/>
        <a:ext cx="2757886" cy="401885"/>
      </dsp:txXfrm>
    </dsp:sp>
    <dsp:sp modelId="{DD8E3122-B559-44C2-8448-EC32E8906937}">
      <dsp:nvSpPr>
        <dsp:cNvPr id="0" name=""/>
        <dsp:cNvSpPr/>
      </dsp:nvSpPr>
      <dsp:spPr>
        <a:xfrm>
          <a:off x="15655" y="1461207"/>
          <a:ext cx="2757886" cy="5273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889000">
            <a:lnSpc>
              <a:spcPct val="90000"/>
            </a:lnSpc>
            <a:spcBef>
              <a:spcPct val="0"/>
            </a:spcBef>
            <a:spcAft>
              <a:spcPct val="35000"/>
            </a:spcAft>
            <a:buNone/>
          </a:pPr>
          <a:r>
            <a:rPr lang="en-US" sz="2000" kern="1200" dirty="0">
              <a:solidFill>
                <a:srgbClr val="00B050"/>
              </a:solidFill>
            </a:rPr>
            <a:t>Request for Hearing</a:t>
          </a:r>
        </a:p>
      </dsp:txBody>
      <dsp:txXfrm>
        <a:off x="15655" y="1461207"/>
        <a:ext cx="2757886" cy="527381"/>
      </dsp:txXfrm>
    </dsp:sp>
    <dsp:sp modelId="{31D25C66-594B-40D9-9DDE-A3E008433289}">
      <dsp:nvSpPr>
        <dsp:cNvPr id="0" name=""/>
        <dsp:cNvSpPr/>
      </dsp:nvSpPr>
      <dsp:spPr>
        <a:xfrm>
          <a:off x="3256172" y="0"/>
          <a:ext cx="965260" cy="93773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15F56BE9-5A28-4364-A996-7D8109291A7B}">
      <dsp:nvSpPr>
        <dsp:cNvPr id="0" name=""/>
        <dsp:cNvSpPr/>
      </dsp:nvSpPr>
      <dsp:spPr>
        <a:xfrm>
          <a:off x="3256172" y="1020722"/>
          <a:ext cx="2757886" cy="4018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889000">
            <a:lnSpc>
              <a:spcPct val="90000"/>
            </a:lnSpc>
            <a:spcBef>
              <a:spcPct val="0"/>
            </a:spcBef>
            <a:spcAft>
              <a:spcPct val="35000"/>
            </a:spcAft>
            <a:buNone/>
            <a:defRPr b="1"/>
          </a:pPr>
          <a:r>
            <a:rPr lang="en-US" sz="2000" kern="1200"/>
            <a:t>When to File</a:t>
          </a:r>
        </a:p>
      </dsp:txBody>
      <dsp:txXfrm>
        <a:off x="3256172" y="1020722"/>
        <a:ext cx="2757886" cy="401885"/>
      </dsp:txXfrm>
    </dsp:sp>
    <dsp:sp modelId="{A79D2B84-92A2-40E9-8AC0-4CBB7818450F}">
      <dsp:nvSpPr>
        <dsp:cNvPr id="0" name=""/>
        <dsp:cNvSpPr/>
      </dsp:nvSpPr>
      <dsp:spPr>
        <a:xfrm>
          <a:off x="3256172" y="1461207"/>
          <a:ext cx="2757886" cy="5273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889000">
            <a:lnSpc>
              <a:spcPct val="90000"/>
            </a:lnSpc>
            <a:spcBef>
              <a:spcPct val="0"/>
            </a:spcBef>
            <a:spcAft>
              <a:spcPct val="35000"/>
            </a:spcAft>
            <a:buNone/>
          </a:pPr>
          <a:r>
            <a:rPr lang="en-US" sz="2000" kern="1200" dirty="0">
              <a:solidFill>
                <a:srgbClr val="00B050"/>
              </a:solidFill>
            </a:rPr>
            <a:t>Within 60 Days after receiving a denial</a:t>
          </a:r>
        </a:p>
      </dsp:txBody>
      <dsp:txXfrm>
        <a:off x="3256172" y="1461207"/>
        <a:ext cx="2757886" cy="527381"/>
      </dsp:txXfrm>
    </dsp:sp>
    <dsp:sp modelId="{5AB41FAF-8D8E-49D7-94CD-8304CDAD93FE}">
      <dsp:nvSpPr>
        <dsp:cNvPr id="0" name=""/>
        <dsp:cNvSpPr/>
      </dsp:nvSpPr>
      <dsp:spPr>
        <a:xfrm>
          <a:off x="6496689" y="0"/>
          <a:ext cx="965260" cy="93773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5F399731-37B4-48EA-8028-C489BBB54E93}">
      <dsp:nvSpPr>
        <dsp:cNvPr id="0" name=""/>
        <dsp:cNvSpPr/>
      </dsp:nvSpPr>
      <dsp:spPr>
        <a:xfrm>
          <a:off x="6496689" y="1020722"/>
          <a:ext cx="2757886" cy="4018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889000">
            <a:lnSpc>
              <a:spcPct val="90000"/>
            </a:lnSpc>
            <a:spcBef>
              <a:spcPct val="0"/>
            </a:spcBef>
            <a:spcAft>
              <a:spcPct val="35000"/>
            </a:spcAft>
            <a:buNone/>
            <a:defRPr b="1"/>
          </a:pPr>
          <a:r>
            <a:rPr lang="en-US" sz="2000" kern="1200"/>
            <a:t>How to File</a:t>
          </a:r>
        </a:p>
      </dsp:txBody>
      <dsp:txXfrm>
        <a:off x="6496689" y="1020722"/>
        <a:ext cx="2757886" cy="401885"/>
      </dsp:txXfrm>
    </dsp:sp>
    <dsp:sp modelId="{D76E5DB4-8312-48CF-9592-725F63C1DD1C}">
      <dsp:nvSpPr>
        <dsp:cNvPr id="0" name=""/>
        <dsp:cNvSpPr/>
      </dsp:nvSpPr>
      <dsp:spPr>
        <a:xfrm>
          <a:off x="6496689" y="1461207"/>
          <a:ext cx="2757886" cy="5273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889000">
            <a:lnSpc>
              <a:spcPct val="90000"/>
            </a:lnSpc>
            <a:spcBef>
              <a:spcPct val="0"/>
            </a:spcBef>
            <a:spcAft>
              <a:spcPct val="35000"/>
            </a:spcAft>
            <a:buNone/>
          </a:pPr>
          <a:r>
            <a:rPr lang="en-US" sz="2000" kern="1200" dirty="0">
              <a:solidFill>
                <a:srgbClr val="00B050"/>
              </a:solidFill>
            </a:rPr>
            <a:t>Submit in writing or online</a:t>
          </a:r>
        </a:p>
      </dsp:txBody>
      <dsp:txXfrm>
        <a:off x="6496689" y="1461207"/>
        <a:ext cx="2757886" cy="52738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B8A7CA-171B-4289-93DB-1B0A0312A841}">
      <dsp:nvSpPr>
        <dsp:cNvPr id="0" name=""/>
        <dsp:cNvSpPr/>
      </dsp:nvSpPr>
      <dsp:spPr>
        <a:xfrm>
          <a:off x="0" y="2150490"/>
          <a:ext cx="6628804" cy="1638000"/>
        </a:xfrm>
        <a:prstGeom prst="rect">
          <a:avLst/>
        </a:prstGeom>
        <a:solidFill>
          <a:schemeClr val="lt1">
            <a:alpha val="90000"/>
            <a:hueOff val="0"/>
            <a:satOff val="0"/>
            <a:lumOff val="0"/>
            <a:alphaOff val="0"/>
          </a:schemeClr>
        </a:solidFill>
        <a:ln w="12700" cap="rnd"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64AA2786-5F13-4679-B3FE-CCA4F8657DAD}">
      <dsp:nvSpPr>
        <dsp:cNvPr id="0" name=""/>
        <dsp:cNvSpPr/>
      </dsp:nvSpPr>
      <dsp:spPr>
        <a:xfrm>
          <a:off x="331440" y="1191090"/>
          <a:ext cx="4640162" cy="1918800"/>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5387" tIns="0" rIns="175387" bIns="0" numCol="1" spcCol="1270" anchor="ctr" anchorCtr="0">
          <a:noAutofit/>
        </a:bodyPr>
        <a:lstStyle/>
        <a:p>
          <a:pPr marL="0" lvl="0" indent="0" algn="l" defTabSz="2889250">
            <a:lnSpc>
              <a:spcPct val="90000"/>
            </a:lnSpc>
            <a:spcBef>
              <a:spcPct val="0"/>
            </a:spcBef>
            <a:spcAft>
              <a:spcPct val="35000"/>
            </a:spcAft>
            <a:buNone/>
          </a:pPr>
          <a:r>
            <a:rPr lang="en-US" sz="6500" kern="1200" dirty="0"/>
            <a:t>Hearing Format</a:t>
          </a:r>
        </a:p>
      </dsp:txBody>
      <dsp:txXfrm>
        <a:off x="425108" y="1284758"/>
        <a:ext cx="4452826" cy="173146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3A134C-F30D-424D-990F-2BCE0FAE20E4}">
      <dsp:nvSpPr>
        <dsp:cNvPr id="0" name=""/>
        <dsp:cNvSpPr/>
      </dsp:nvSpPr>
      <dsp:spPr>
        <a:xfrm>
          <a:off x="20369" y="620"/>
          <a:ext cx="2526834" cy="1516100"/>
        </a:xfrm>
        <a:prstGeom prst="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a:t>Introduction</a:t>
          </a:r>
        </a:p>
      </dsp:txBody>
      <dsp:txXfrm>
        <a:off x="20369" y="620"/>
        <a:ext cx="2526834" cy="1516100"/>
      </dsp:txXfrm>
    </dsp:sp>
    <dsp:sp modelId="{D36C000B-E890-413C-8BEE-547672530136}">
      <dsp:nvSpPr>
        <dsp:cNvPr id="0" name=""/>
        <dsp:cNvSpPr/>
      </dsp:nvSpPr>
      <dsp:spPr>
        <a:xfrm>
          <a:off x="2799886" y="620"/>
          <a:ext cx="2526834" cy="1516100"/>
        </a:xfrm>
        <a:prstGeom prst="rect">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a:t>Opening</a:t>
          </a:r>
        </a:p>
      </dsp:txBody>
      <dsp:txXfrm>
        <a:off x="2799886" y="620"/>
        <a:ext cx="2526834" cy="1516100"/>
      </dsp:txXfrm>
    </dsp:sp>
    <dsp:sp modelId="{491A0B36-405B-440B-A6B2-BC960F0DC4F1}">
      <dsp:nvSpPr>
        <dsp:cNvPr id="0" name=""/>
        <dsp:cNvSpPr/>
      </dsp:nvSpPr>
      <dsp:spPr>
        <a:xfrm>
          <a:off x="5579404" y="620"/>
          <a:ext cx="2526834" cy="1516100"/>
        </a:xfrm>
        <a:prstGeom prst="rect">
          <a:avLst/>
        </a:prstGeom>
        <a:solidFill>
          <a:schemeClr val="accent4">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a:t>Oath</a:t>
          </a:r>
        </a:p>
      </dsp:txBody>
      <dsp:txXfrm>
        <a:off x="5579404" y="620"/>
        <a:ext cx="2526834" cy="1516100"/>
      </dsp:txXfrm>
    </dsp:sp>
    <dsp:sp modelId="{FA803B54-82B6-4522-A828-F23ED240A70A}">
      <dsp:nvSpPr>
        <dsp:cNvPr id="0" name=""/>
        <dsp:cNvSpPr/>
      </dsp:nvSpPr>
      <dsp:spPr>
        <a:xfrm>
          <a:off x="8358921" y="620"/>
          <a:ext cx="2526834" cy="1516100"/>
        </a:xfrm>
        <a:prstGeom prst="rect">
          <a:avLst/>
        </a:prstGeom>
        <a:solidFill>
          <a:schemeClr val="accent5">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a:t>Evidence</a:t>
          </a:r>
        </a:p>
      </dsp:txBody>
      <dsp:txXfrm>
        <a:off x="8358921" y="620"/>
        <a:ext cx="2526834" cy="1516100"/>
      </dsp:txXfrm>
    </dsp:sp>
    <dsp:sp modelId="{0499B06A-7903-4D4F-BD19-E4791FF5CDAE}">
      <dsp:nvSpPr>
        <dsp:cNvPr id="0" name=""/>
        <dsp:cNvSpPr/>
      </dsp:nvSpPr>
      <dsp:spPr>
        <a:xfrm>
          <a:off x="1410127" y="1769404"/>
          <a:ext cx="2526834" cy="1516100"/>
        </a:xfrm>
        <a:prstGeom prst="rect">
          <a:avLst/>
        </a:prstGeom>
        <a:solidFill>
          <a:schemeClr val="accent6">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dirty="0"/>
            <a:t>Oral testimony</a:t>
          </a:r>
        </a:p>
      </dsp:txBody>
      <dsp:txXfrm>
        <a:off x="1410127" y="1769404"/>
        <a:ext cx="2526834" cy="1516100"/>
      </dsp:txXfrm>
    </dsp:sp>
    <dsp:sp modelId="{420803F9-E5B1-49A7-8E80-889A8B7B99E4}">
      <dsp:nvSpPr>
        <dsp:cNvPr id="0" name=""/>
        <dsp:cNvSpPr/>
      </dsp:nvSpPr>
      <dsp:spPr>
        <a:xfrm>
          <a:off x="4189645" y="1769404"/>
          <a:ext cx="2526834" cy="1516100"/>
        </a:xfrm>
        <a:prstGeom prst="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dirty="0"/>
            <a:t>Claimant or representative oral argument</a:t>
          </a:r>
        </a:p>
      </dsp:txBody>
      <dsp:txXfrm>
        <a:off x="4189645" y="1769404"/>
        <a:ext cx="2526834" cy="1516100"/>
      </dsp:txXfrm>
    </dsp:sp>
    <dsp:sp modelId="{19DB3EE6-7AA6-4582-BF5B-922CB1E5B05B}">
      <dsp:nvSpPr>
        <dsp:cNvPr id="0" name=""/>
        <dsp:cNvSpPr/>
      </dsp:nvSpPr>
      <dsp:spPr>
        <a:xfrm>
          <a:off x="6969162" y="1769404"/>
          <a:ext cx="2526834" cy="1516100"/>
        </a:xfrm>
        <a:prstGeom prst="rect">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a:t>Closing the Hearing </a:t>
          </a:r>
          <a:endParaRPr lang="en-US" sz="2700" kern="1200" dirty="0"/>
        </a:p>
      </dsp:txBody>
      <dsp:txXfrm>
        <a:off x="6969162" y="1769404"/>
        <a:ext cx="2526834" cy="151610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0A6E95-BA39-423D-A87E-AD6CA2F9AC64}">
      <dsp:nvSpPr>
        <dsp:cNvPr id="0" name=""/>
        <dsp:cNvSpPr/>
      </dsp:nvSpPr>
      <dsp:spPr>
        <a:xfrm>
          <a:off x="0" y="0"/>
          <a:ext cx="7694506" cy="900566"/>
        </a:xfrm>
        <a:prstGeom prst="roundRect">
          <a:avLst>
            <a:gd name="adj" fmla="val 10000"/>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l" defTabSz="1778000">
            <a:lnSpc>
              <a:spcPct val="90000"/>
            </a:lnSpc>
            <a:spcBef>
              <a:spcPct val="0"/>
            </a:spcBef>
            <a:spcAft>
              <a:spcPct val="35000"/>
            </a:spcAft>
            <a:buNone/>
          </a:pPr>
          <a:r>
            <a:rPr lang="en-US" sz="4000" kern="1200" dirty="0"/>
            <a:t>Additional Evidence</a:t>
          </a:r>
        </a:p>
      </dsp:txBody>
      <dsp:txXfrm>
        <a:off x="26377" y="26377"/>
        <a:ext cx="6646626" cy="847812"/>
      </dsp:txXfrm>
    </dsp:sp>
    <dsp:sp modelId="{B5A61E43-BCEA-4ED7-BA64-72B42ADFDF1B}">
      <dsp:nvSpPr>
        <dsp:cNvPr id="0" name=""/>
        <dsp:cNvSpPr/>
      </dsp:nvSpPr>
      <dsp:spPr>
        <a:xfrm>
          <a:off x="644414" y="1064305"/>
          <a:ext cx="7694506" cy="900566"/>
        </a:xfrm>
        <a:prstGeom prst="roundRect">
          <a:avLst>
            <a:gd name="adj" fmla="val 10000"/>
          </a:avLst>
        </a:prstGeom>
        <a:solidFill>
          <a:schemeClr val="accent2">
            <a:hueOff val="-988095"/>
            <a:satOff val="4733"/>
            <a:lumOff val="4379"/>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l" defTabSz="1778000">
            <a:lnSpc>
              <a:spcPct val="90000"/>
            </a:lnSpc>
            <a:spcBef>
              <a:spcPct val="0"/>
            </a:spcBef>
            <a:spcAft>
              <a:spcPct val="35000"/>
            </a:spcAft>
            <a:buNone/>
          </a:pPr>
          <a:r>
            <a:rPr lang="en-US" sz="4000" kern="1200" dirty="0"/>
            <a:t>Interrogatories</a:t>
          </a:r>
        </a:p>
      </dsp:txBody>
      <dsp:txXfrm>
        <a:off x="670791" y="1090682"/>
        <a:ext cx="6411969" cy="847812"/>
      </dsp:txXfrm>
    </dsp:sp>
    <dsp:sp modelId="{B701D974-DAE4-4390-B0B5-2587D12CE7DB}">
      <dsp:nvSpPr>
        <dsp:cNvPr id="0" name=""/>
        <dsp:cNvSpPr/>
      </dsp:nvSpPr>
      <dsp:spPr>
        <a:xfrm>
          <a:off x="1279211" y="2128610"/>
          <a:ext cx="7694506" cy="900566"/>
        </a:xfrm>
        <a:prstGeom prst="roundRect">
          <a:avLst>
            <a:gd name="adj" fmla="val 10000"/>
          </a:avLst>
        </a:prstGeom>
        <a:solidFill>
          <a:schemeClr val="accent2">
            <a:hueOff val="-1976191"/>
            <a:satOff val="9467"/>
            <a:lumOff val="8758"/>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l" defTabSz="1778000">
            <a:lnSpc>
              <a:spcPct val="90000"/>
            </a:lnSpc>
            <a:spcBef>
              <a:spcPct val="0"/>
            </a:spcBef>
            <a:spcAft>
              <a:spcPct val="35000"/>
            </a:spcAft>
            <a:buNone/>
          </a:pPr>
          <a:r>
            <a:rPr lang="en-US" sz="4000" kern="1200"/>
            <a:t>Proffer</a:t>
          </a:r>
        </a:p>
      </dsp:txBody>
      <dsp:txXfrm>
        <a:off x="1305588" y="2154987"/>
        <a:ext cx="6421587" cy="847812"/>
      </dsp:txXfrm>
    </dsp:sp>
    <dsp:sp modelId="{62727516-6767-47C4-A41D-B96A0F39A404}">
      <dsp:nvSpPr>
        <dsp:cNvPr id="0" name=""/>
        <dsp:cNvSpPr/>
      </dsp:nvSpPr>
      <dsp:spPr>
        <a:xfrm>
          <a:off x="1923626" y="3192915"/>
          <a:ext cx="7694506" cy="900566"/>
        </a:xfrm>
        <a:prstGeom prst="roundRect">
          <a:avLst>
            <a:gd name="adj" fmla="val 10000"/>
          </a:avLst>
        </a:prstGeom>
        <a:solidFill>
          <a:schemeClr val="accent2">
            <a:hueOff val="-2964286"/>
            <a:satOff val="14200"/>
            <a:lumOff val="13137"/>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l" defTabSz="1778000">
            <a:lnSpc>
              <a:spcPct val="90000"/>
            </a:lnSpc>
            <a:spcBef>
              <a:spcPct val="0"/>
            </a:spcBef>
            <a:spcAft>
              <a:spcPct val="35000"/>
            </a:spcAft>
            <a:buNone/>
          </a:pPr>
          <a:r>
            <a:rPr lang="en-US" sz="4000" kern="1200" dirty="0"/>
            <a:t>Supplemental Hearing</a:t>
          </a:r>
        </a:p>
      </dsp:txBody>
      <dsp:txXfrm>
        <a:off x="1950003" y="3219292"/>
        <a:ext cx="6411969" cy="847812"/>
      </dsp:txXfrm>
    </dsp:sp>
    <dsp:sp modelId="{BDC520DC-F962-4830-ABCF-5436B157585B}">
      <dsp:nvSpPr>
        <dsp:cNvPr id="0" name=""/>
        <dsp:cNvSpPr/>
      </dsp:nvSpPr>
      <dsp:spPr>
        <a:xfrm>
          <a:off x="7109138" y="689751"/>
          <a:ext cx="585367" cy="585367"/>
        </a:xfrm>
        <a:prstGeom prst="downArrow">
          <a:avLst>
            <a:gd name="adj1" fmla="val 55000"/>
            <a:gd name="adj2" fmla="val 45000"/>
          </a:avLst>
        </a:prstGeom>
        <a:solidFill>
          <a:schemeClr val="accent2">
            <a:tint val="40000"/>
            <a:alpha val="90000"/>
            <a:hueOff val="0"/>
            <a:satOff val="0"/>
            <a:lumOff val="0"/>
            <a:alphaOff val="0"/>
          </a:schemeClr>
        </a:solidFill>
        <a:ln w="19050" cap="rnd"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1200150">
            <a:lnSpc>
              <a:spcPct val="90000"/>
            </a:lnSpc>
            <a:spcBef>
              <a:spcPct val="0"/>
            </a:spcBef>
            <a:spcAft>
              <a:spcPct val="35000"/>
            </a:spcAft>
            <a:buNone/>
          </a:pPr>
          <a:endParaRPr lang="en-US" sz="2700" kern="1200"/>
        </a:p>
      </dsp:txBody>
      <dsp:txXfrm>
        <a:off x="7240846" y="689751"/>
        <a:ext cx="321951" cy="440489"/>
      </dsp:txXfrm>
    </dsp:sp>
    <dsp:sp modelId="{FD241116-8B72-46FB-8C43-33C02A99DEE5}">
      <dsp:nvSpPr>
        <dsp:cNvPr id="0" name=""/>
        <dsp:cNvSpPr/>
      </dsp:nvSpPr>
      <dsp:spPr>
        <a:xfrm>
          <a:off x="7753553" y="1754057"/>
          <a:ext cx="585367" cy="585367"/>
        </a:xfrm>
        <a:prstGeom prst="downArrow">
          <a:avLst>
            <a:gd name="adj1" fmla="val 55000"/>
            <a:gd name="adj2" fmla="val 45000"/>
          </a:avLst>
        </a:prstGeom>
        <a:solidFill>
          <a:schemeClr val="accent2">
            <a:tint val="40000"/>
            <a:alpha val="90000"/>
            <a:hueOff val="-2045920"/>
            <a:satOff val="22554"/>
            <a:lumOff val="2148"/>
            <a:alphaOff val="0"/>
          </a:schemeClr>
        </a:solidFill>
        <a:ln w="19050" cap="rnd" cmpd="sng" algn="ctr">
          <a:solidFill>
            <a:schemeClr val="accent2">
              <a:tint val="40000"/>
              <a:alpha val="90000"/>
              <a:hueOff val="-2045920"/>
              <a:satOff val="22554"/>
              <a:lumOff val="214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1200150">
            <a:lnSpc>
              <a:spcPct val="90000"/>
            </a:lnSpc>
            <a:spcBef>
              <a:spcPct val="0"/>
            </a:spcBef>
            <a:spcAft>
              <a:spcPct val="35000"/>
            </a:spcAft>
            <a:buNone/>
          </a:pPr>
          <a:endParaRPr lang="en-US" sz="2700" kern="1200"/>
        </a:p>
      </dsp:txBody>
      <dsp:txXfrm>
        <a:off x="7885261" y="1754057"/>
        <a:ext cx="321951" cy="440489"/>
      </dsp:txXfrm>
    </dsp:sp>
    <dsp:sp modelId="{FEAE9B8D-D288-4C6C-BD9D-C187EA3B7373}">
      <dsp:nvSpPr>
        <dsp:cNvPr id="0" name=""/>
        <dsp:cNvSpPr/>
      </dsp:nvSpPr>
      <dsp:spPr>
        <a:xfrm>
          <a:off x="8388350" y="2818362"/>
          <a:ext cx="585367" cy="585367"/>
        </a:xfrm>
        <a:prstGeom prst="downArrow">
          <a:avLst>
            <a:gd name="adj1" fmla="val 55000"/>
            <a:gd name="adj2" fmla="val 45000"/>
          </a:avLst>
        </a:prstGeom>
        <a:solidFill>
          <a:schemeClr val="accent2">
            <a:tint val="40000"/>
            <a:alpha val="90000"/>
            <a:hueOff val="-4091839"/>
            <a:satOff val="45107"/>
            <a:lumOff val="4296"/>
            <a:alphaOff val="0"/>
          </a:schemeClr>
        </a:solidFill>
        <a:ln w="19050" cap="rnd" cmpd="sng" algn="ctr">
          <a:solidFill>
            <a:schemeClr val="accent2">
              <a:tint val="40000"/>
              <a:alpha val="90000"/>
              <a:hueOff val="-4091839"/>
              <a:satOff val="45107"/>
              <a:lumOff val="429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1200150">
            <a:lnSpc>
              <a:spcPct val="90000"/>
            </a:lnSpc>
            <a:spcBef>
              <a:spcPct val="0"/>
            </a:spcBef>
            <a:spcAft>
              <a:spcPct val="35000"/>
            </a:spcAft>
            <a:buNone/>
          </a:pPr>
          <a:endParaRPr lang="en-US" sz="2700" kern="1200"/>
        </a:p>
      </dsp:txBody>
      <dsp:txXfrm>
        <a:off x="8520058" y="2818362"/>
        <a:ext cx="321951" cy="440489"/>
      </dsp:txXfrm>
    </dsp:sp>
  </dsp:spTree>
</dsp:drawing>
</file>

<file path=ppt/diagrams/layout1.xml><?xml version="1.0" encoding="utf-8"?>
<dgm:layoutDef xmlns:dgm="http://schemas.openxmlformats.org/drawingml/2006/diagram" xmlns:a="http://schemas.openxmlformats.org/drawingml/2006/main" uniqueId="urn:microsoft.com/office/officeart/2018/2/layout/IconLabelDescriptionList">
  <dgm:title val="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l" for="ch" forName="iconRect"/>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C27D96B-17FE-437E-8B6F-F9B36DB5CA6A}" type="datetimeFigureOut">
              <a:rPr lang="en-US" smtClean="0"/>
              <a:t>5/18/2022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17763EC-E1F6-406F-BA26-7E1171D75A72}" type="slidenum">
              <a:rPr lang="en-US" smtClean="0"/>
              <a:t>‹#›</a:t>
            </a:fld>
            <a:endParaRPr lang="en-US"/>
          </a:p>
        </p:txBody>
      </p:sp>
    </p:spTree>
    <p:extLst>
      <p:ext uri="{BB962C8B-B14F-4D97-AF65-F5344CB8AC3E}">
        <p14:creationId xmlns:p14="http://schemas.microsoft.com/office/powerpoint/2010/main" val="11202332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www.ssa.gov/benefits/disability/appeal.html"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www.ssa.gov/appeals/hearing_options.html" TargetMode="External"/><Relationship Id="rId2" Type="http://schemas.openxmlformats.org/officeDocument/2006/relationships/slide" Target="../slides/slide4.xml"/><Relationship Id="rId1" Type="http://schemas.openxmlformats.org/officeDocument/2006/relationships/notesMaster" Target="../notesMasters/notesMaster1.xml"/><Relationship Id="rId4" Type="http://schemas.openxmlformats.org/officeDocument/2006/relationships/hyperlink" Target="http://www.ssa.gov/coronavirus" TargetMode="Externa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www.ssa.gov/ar" TargetMode="External"/><Relationship Id="rId2" Type="http://schemas.openxmlformats.org/officeDocument/2006/relationships/slide" Target="../slides/slide6.xml"/><Relationship Id="rId1" Type="http://schemas.openxmlformats.org/officeDocument/2006/relationships/notesMaster" Target="../notesMasters/notesMaster1.xml"/><Relationship Id="rId4" Type="http://schemas.openxmlformats.org/officeDocument/2006/relationships/hyperlink" Target="http://www.ssa.gov/ere/" TargetMode="Externa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www.ssa.gov/appeals/best_practices.html" TargetMode="External"/><Relationship Id="rId2" Type="http://schemas.openxmlformats.org/officeDocument/2006/relationships/slide" Target="../slides/slide9.xml"/><Relationship Id="rId1" Type="http://schemas.openxmlformats.org/officeDocument/2006/relationships/notesMaster" Target="../notesMasters/notesMaster1.xml"/><Relationship Id="rId5" Type="http://schemas.openxmlformats.org/officeDocument/2006/relationships/hyperlink" Target="https://www.ecfr.gov/cgi-bin/text-idx?SID=95c16bda461d4b996089a2dc98f18d1b&amp;mc=true&amp;node=se20.2.416_11540&amp;rgn=div8" TargetMode="External"/><Relationship Id="rId4" Type="http://schemas.openxmlformats.org/officeDocument/2006/relationships/hyperlink" Target="https://www.ecfr.gov/cgi-bin/text-idx?SID=95c16bda461d4b996089a2dc98f18d1b&amp;mc=true&amp;node=se20.2.404_11740&amp;rgn=div8"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spcBef>
                <a:spcPts val="0"/>
              </a:spcBef>
              <a:spcAft>
                <a:spcPts val="1200"/>
              </a:spcAft>
              <a:buFont typeface="Symbol" panose="05050102010706020507" pitchFamily="18" charset="2"/>
              <a:buChar char=""/>
            </a:pPr>
            <a:r>
              <a:rPr lang="en-US" sz="1200" b="1" dirty="0">
                <a:effectLst/>
                <a:latin typeface="Calibri" panose="020F0502020204030204" pitchFamily="34" charset="0"/>
                <a:ea typeface="Times New Roman" panose="02020603050405020304" pitchFamily="18" charset="0"/>
                <a:cs typeface="Times New Roman" panose="02020603050405020304" pitchFamily="18" charset="0"/>
              </a:rPr>
              <a:t>Office of Hearings Operations Overview </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marR="0" lvl="1" indent="-285750">
              <a:spcBef>
                <a:spcPts val="0"/>
              </a:spcBef>
              <a:spcAft>
                <a:spcPts val="1200"/>
              </a:spcAft>
              <a:buFont typeface="Courier New" panose="02070309020205020404" pitchFamily="49" charset="0"/>
              <a:buChar char="o"/>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The Office of Hearings Operations (OHO) is responsible for holding hearings and issuing decisions for claims filed under Titles II and XVI of the Social Security Act.</a:t>
            </a:r>
          </a:p>
          <a:p>
            <a:pPr marL="742950" marR="0" lvl="1" indent="-285750">
              <a:spcBef>
                <a:spcPts val="0"/>
              </a:spcBef>
              <a:spcAft>
                <a:spcPts val="1200"/>
              </a:spcAft>
              <a:buFont typeface="Courier New" panose="02070309020205020404" pitchFamily="49" charset="0"/>
              <a:buChar char="o"/>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OHO directs a nationwide field organization of administrative law judges (ALJs) who conduct impartial "de novo" hearings and make decisions on appealed determinations.  </a:t>
            </a:r>
          </a:p>
          <a:p>
            <a:pPr marL="742950" marR="0" lvl="1" indent="-285750">
              <a:spcBef>
                <a:spcPts val="0"/>
              </a:spcBef>
              <a:spcAft>
                <a:spcPts val="1200"/>
              </a:spcAft>
              <a:buFont typeface="Courier New" panose="02070309020205020404" pitchFamily="49" charset="0"/>
              <a:buChar char="o"/>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Each year, approximately 1,200 ALJs render over 500,000 decisions at the hearing level.  OHO has a nationwide network of 10 regional offices, 164 hearing offices, and 5 national hearing centers.  ALJs in national hearing centers hold hearings virtually with claimants throughout the nation.  </a:t>
            </a:r>
          </a:p>
          <a:p>
            <a:endParaRPr lang="en-US" dirty="0"/>
          </a:p>
        </p:txBody>
      </p:sp>
      <p:sp>
        <p:nvSpPr>
          <p:cNvPr id="4" name="Slide Number Placeholder 3"/>
          <p:cNvSpPr>
            <a:spLocks noGrp="1"/>
          </p:cNvSpPr>
          <p:nvPr>
            <p:ph type="sldNum" sz="quarter" idx="5"/>
          </p:nvPr>
        </p:nvSpPr>
        <p:spPr/>
        <p:txBody>
          <a:bodyPr/>
          <a:lstStyle/>
          <a:p>
            <a:fld id="{117763EC-E1F6-406F-BA26-7E1171D75A72}" type="slidenum">
              <a:rPr lang="en-US" smtClean="0"/>
              <a:t>2</a:t>
            </a:fld>
            <a:endParaRPr lang="en-US"/>
          </a:p>
        </p:txBody>
      </p:sp>
    </p:spTree>
    <p:extLst>
      <p:ext uri="{BB962C8B-B14F-4D97-AF65-F5344CB8AC3E}">
        <p14:creationId xmlns:p14="http://schemas.microsoft.com/office/powerpoint/2010/main" val="3873766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spcBef>
                <a:spcPts val="0"/>
              </a:spcBef>
              <a:spcAft>
                <a:spcPts val="1200"/>
              </a:spcAft>
              <a:buFont typeface="Symbol" panose="05050102010706020507" pitchFamily="18" charset="2"/>
              <a:buChar char=""/>
            </a:pPr>
            <a:r>
              <a:rPr lang="en-US" dirty="0"/>
              <a:t> </a:t>
            </a:r>
            <a:r>
              <a:rPr lang="en-US" sz="1200" b="1" dirty="0">
                <a:effectLst/>
                <a:latin typeface="Calibri" panose="020F0502020204030204" pitchFamily="34" charset="0"/>
                <a:ea typeface="Times New Roman" panose="02020603050405020304" pitchFamily="18" charset="0"/>
                <a:cs typeface="Times New Roman" panose="02020603050405020304" pitchFamily="18" charset="0"/>
              </a:rPr>
              <a:t>ALJ Hearings</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marR="0" lvl="1" indent="-285750">
              <a:spcBef>
                <a:spcPts val="0"/>
              </a:spcBef>
              <a:spcAft>
                <a:spcPts val="1200"/>
              </a:spcAft>
              <a:buFont typeface="Courier New" panose="02070309020205020404" pitchFamily="49" charset="0"/>
              <a:buChar char="o"/>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Claimants may request a hearing before an ALJ after they have received a reconsidered determination.  </a:t>
            </a:r>
          </a:p>
          <a:p>
            <a:pPr marL="742950" marR="0" lvl="1" indent="-285750">
              <a:spcBef>
                <a:spcPts val="0"/>
              </a:spcBef>
              <a:spcAft>
                <a:spcPts val="1200"/>
              </a:spcAft>
              <a:buFont typeface="Courier New" panose="02070309020205020404" pitchFamily="49" charset="0"/>
              <a:buChar char="o"/>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Claimants must submit the request in writing within 60 days after receiving the reconsidered determination.  </a:t>
            </a:r>
          </a:p>
          <a:p>
            <a:pPr marL="1143000" marR="0" lvl="2" indent="-228600">
              <a:spcBef>
                <a:spcPts val="0"/>
              </a:spcBef>
              <a:spcAft>
                <a:spcPts val="0"/>
              </a:spcAft>
              <a:buFont typeface="Wingdings" panose="05000000000000000000" pitchFamily="2" charset="2"/>
              <a:buChar char=""/>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Claimants may also submit their request for hearing online through our </a:t>
            </a:r>
            <a:r>
              <a:rPr lang="en-US" sz="1200" dirty="0" err="1">
                <a:effectLst/>
                <a:latin typeface="Calibri" panose="020F0502020204030204" pitchFamily="34" charset="0"/>
                <a:ea typeface="Times New Roman" panose="02020603050405020304" pitchFamily="18" charset="0"/>
                <a:cs typeface="Times New Roman" panose="02020603050405020304" pitchFamily="18" charset="0"/>
              </a:rPr>
              <a:t>iAppeals</a:t>
            </a: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 online service at </a:t>
            </a:r>
            <a:r>
              <a:rPr lang="en-US" sz="1200" b="1" u="sng" dirty="0">
                <a:solidFill>
                  <a:srgbClr val="0000FF"/>
                </a:solidFill>
                <a:effectLst/>
                <a:latin typeface="Calibri" panose="020F0502020204030204" pitchFamily="34" charset="0"/>
                <a:ea typeface="Times New Roman" panose="02020603050405020304" pitchFamily="18" charset="0"/>
                <a:cs typeface="Times New Roman" panose="02020603050405020304" pitchFamily="18" charset="0"/>
                <a:hlinkClick r:id="rId3"/>
              </a:rPr>
              <a:t>www.ssa.gov/benefits/disability/appeal.html</a:t>
            </a:r>
            <a:r>
              <a:rPr lang="en-US" sz="1200" b="1" dirty="0">
                <a:effectLst/>
                <a:latin typeface="Calibri" panose="020F0502020204030204" pitchFamily="34" charset="0"/>
                <a:ea typeface="Times New Roman" panose="02020603050405020304" pitchFamily="18" charset="0"/>
                <a:cs typeface="Times New Roman" panose="02020603050405020304" pitchFamily="18" charset="0"/>
              </a:rPr>
              <a:t>. </a:t>
            </a: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 </a:t>
            </a:r>
          </a:p>
          <a:p>
            <a:pPr marL="1143000" marR="0" lvl="2" indent="-228600">
              <a:spcBef>
                <a:spcPts val="0"/>
              </a:spcBef>
              <a:spcAft>
                <a:spcPts val="1200"/>
              </a:spcAft>
              <a:buFont typeface="Wingdings" panose="05000000000000000000" pitchFamily="2" charset="2"/>
              <a:buChar char=""/>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When an appointed representative is involved and wants direct payment of a fee (if authorized), the representative must, on the claimant's behalf, file the request for hearing online.  </a:t>
            </a:r>
          </a:p>
          <a:p>
            <a:pPr marL="742950" marR="0" lvl="1" indent="-285750">
              <a:spcBef>
                <a:spcPts val="0"/>
              </a:spcBef>
              <a:spcAft>
                <a:spcPts val="1200"/>
              </a:spcAft>
              <a:buFont typeface="Courier New" panose="02070309020205020404" pitchFamily="49" charset="0"/>
              <a:buChar char="o"/>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A hearing provides claimants an opportunity to present their case and an opportunity for ALJs to question the claimant.  </a:t>
            </a:r>
          </a:p>
          <a:p>
            <a:pPr marL="742950" marR="0" lvl="1" indent="-285750">
              <a:spcBef>
                <a:spcPts val="0"/>
              </a:spcBef>
              <a:spcAft>
                <a:spcPts val="1200"/>
              </a:spcAft>
              <a:buFont typeface="Courier New" panose="02070309020205020404" pitchFamily="49" charset="0"/>
              <a:buChar char="o"/>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Claimants and ALJs may also question witnesses, including medical and vocational experts.  </a:t>
            </a:r>
          </a:p>
          <a:p>
            <a:pPr marL="742950" marR="0" lvl="1" indent="-285750">
              <a:spcBef>
                <a:spcPts val="0"/>
              </a:spcBef>
              <a:spcAft>
                <a:spcPts val="1200"/>
              </a:spcAft>
              <a:buFont typeface="Courier New" panose="02070309020205020404" pitchFamily="49" charset="0"/>
              <a:buChar char="o"/>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Hearings before an ALJ are non-adversarial, meaning that there is not an opponent arguing against the claimant.  </a:t>
            </a:r>
          </a:p>
          <a:p>
            <a:pPr marL="742950" marR="0" lvl="1" indent="-285750">
              <a:spcBef>
                <a:spcPts val="0"/>
              </a:spcBef>
              <a:spcAft>
                <a:spcPts val="1200"/>
              </a:spcAft>
              <a:buFont typeface="Courier New" panose="02070309020205020404" pitchFamily="49" charset="0"/>
              <a:buChar char="o"/>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At the hearing, ALJs look fully into the issues and accept as evidence any documents that are submitted timely and material to the issues.  </a:t>
            </a:r>
          </a:p>
          <a:p>
            <a:pPr marL="742950" marR="0" lvl="1" indent="-285750">
              <a:spcBef>
                <a:spcPts val="0"/>
              </a:spcBef>
              <a:spcAft>
                <a:spcPts val="1200"/>
              </a:spcAft>
              <a:buFont typeface="Courier New" panose="02070309020205020404" pitchFamily="49" charset="0"/>
              <a:buChar char="o"/>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Following the hearing, ALJs issue decisions based on the preponderance of the evidence in the case.    </a:t>
            </a:r>
          </a:p>
          <a:p>
            <a:endParaRPr lang="en-US" dirty="0"/>
          </a:p>
        </p:txBody>
      </p:sp>
      <p:sp>
        <p:nvSpPr>
          <p:cNvPr id="4" name="Slide Number Placeholder 3"/>
          <p:cNvSpPr>
            <a:spLocks noGrp="1"/>
          </p:cNvSpPr>
          <p:nvPr>
            <p:ph type="sldNum" sz="quarter" idx="5"/>
          </p:nvPr>
        </p:nvSpPr>
        <p:spPr/>
        <p:txBody>
          <a:bodyPr/>
          <a:lstStyle/>
          <a:p>
            <a:fld id="{117763EC-E1F6-406F-BA26-7E1171D75A72}" type="slidenum">
              <a:rPr lang="en-US" smtClean="0"/>
              <a:t>3</a:t>
            </a:fld>
            <a:endParaRPr lang="en-US"/>
          </a:p>
        </p:txBody>
      </p:sp>
    </p:spTree>
    <p:extLst>
      <p:ext uri="{BB962C8B-B14F-4D97-AF65-F5344CB8AC3E}">
        <p14:creationId xmlns:p14="http://schemas.microsoft.com/office/powerpoint/2010/main" val="17192176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spcBef>
                <a:spcPts val="0"/>
              </a:spcBef>
              <a:spcAft>
                <a:spcPts val="1200"/>
              </a:spcAft>
              <a:buFont typeface="Symbol" panose="05050102010706020507" pitchFamily="18" charset="2"/>
              <a:buChar char=""/>
            </a:pPr>
            <a:r>
              <a:rPr lang="en-US" sz="1200" b="1" dirty="0">
                <a:effectLst/>
                <a:latin typeface="Calibri" panose="020F0502020204030204" pitchFamily="34" charset="0"/>
                <a:ea typeface="Times New Roman" panose="02020603050405020304" pitchFamily="18" charset="0"/>
                <a:cs typeface="Times New Roman" panose="02020603050405020304" pitchFamily="18" charset="0"/>
              </a:rPr>
              <a:t>Manner of Appearance</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marR="0" lvl="1" indent="-285750">
              <a:spcBef>
                <a:spcPts val="0"/>
              </a:spcBef>
              <a:spcAft>
                <a:spcPts val="1200"/>
              </a:spcAft>
              <a:buFont typeface="Courier New" panose="02070309020205020404" pitchFamily="49" charset="0"/>
              <a:buChar char="o"/>
            </a:pPr>
            <a:r>
              <a:rPr lang="en-US" sz="1200" b="1" dirty="0">
                <a:effectLst/>
                <a:latin typeface="Calibri" panose="020F0502020204030204" pitchFamily="34" charset="0"/>
                <a:ea typeface="Times New Roman" panose="02020603050405020304" pitchFamily="18" charset="0"/>
                <a:cs typeface="Times New Roman" panose="02020603050405020304" pitchFamily="18" charset="0"/>
              </a:rPr>
              <a:t>COVID-19 Process</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spcBef>
                <a:spcPts val="0"/>
              </a:spcBef>
              <a:spcAft>
                <a:spcPts val="1200"/>
              </a:spcAft>
              <a:buFont typeface="Wingdings" panose="05000000000000000000" pitchFamily="2" charset="2"/>
              <a:buChar char=""/>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During the COVID-19 pandemic, claimants and representatives are primarily appearing by telephone and online video.  We are in the process of resuming limited in-person and VTC hearings in our hearing offices. This limited resumption has given us an opportunity to make sure our COVID-19 health and safety protocols are sufficient.</a:t>
            </a:r>
          </a:p>
          <a:p>
            <a:pPr marL="1143000" marR="0" lvl="2" indent="-228600">
              <a:spcBef>
                <a:spcPts val="0"/>
              </a:spcBef>
              <a:spcAft>
                <a:spcPts val="1200"/>
              </a:spcAft>
              <a:buFont typeface="Wingdings" panose="05000000000000000000" pitchFamily="2" charset="2"/>
              <a:buChar char=""/>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Online video hearings are conducted over the internet and are different from VTC hearings.  </a:t>
            </a:r>
          </a:p>
          <a:p>
            <a:pPr marL="1143000" marR="0" lvl="2" indent="-228600">
              <a:spcBef>
                <a:spcPts val="0"/>
              </a:spcBef>
              <a:spcAft>
                <a:spcPts val="1200"/>
              </a:spcAft>
              <a:buFont typeface="Wingdings" panose="05000000000000000000" pitchFamily="2" charset="2"/>
              <a:buChar char=""/>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With online video hearings, the claimant and representative may participate from any private location they prefer, such as their home or office, but not from a Social Security office.  </a:t>
            </a:r>
          </a:p>
          <a:p>
            <a:pPr marL="1143000" marR="0" lvl="2" indent="-228600">
              <a:spcBef>
                <a:spcPts val="0"/>
              </a:spcBef>
              <a:spcAft>
                <a:spcPts val="1200"/>
              </a:spcAft>
              <a:buFont typeface="Wingdings" panose="05000000000000000000" pitchFamily="2" charset="2"/>
              <a:buChar char=""/>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We are currently using Microsoft Teams, a third-party communications technology, to conduct online video hearings.  </a:t>
            </a:r>
          </a:p>
          <a:p>
            <a:pPr marL="1143000" marR="0" lvl="2" indent="-228600">
              <a:spcBef>
                <a:spcPts val="0"/>
              </a:spcBef>
              <a:spcAft>
                <a:spcPts val="1200"/>
              </a:spcAft>
              <a:buFont typeface="Wingdings" panose="05000000000000000000" pitchFamily="2" charset="2"/>
              <a:buChar char=""/>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Claimants and representatives must consent to online video or telephone hearings.  They may do so by submitting a COVID-19 Remote Hearing Agreement Form, which we send to claimants and representatives, and which is also available online.  </a:t>
            </a:r>
          </a:p>
          <a:p>
            <a:pPr marL="1143000" marR="0" lvl="2" indent="-228600">
              <a:spcBef>
                <a:spcPts val="0"/>
              </a:spcBef>
              <a:spcAft>
                <a:spcPts val="1200"/>
              </a:spcAft>
              <a:buFont typeface="Wingdings" panose="05000000000000000000" pitchFamily="2" charset="2"/>
              <a:buChar char=""/>
            </a:pPr>
            <a:r>
              <a:rPr lang="en-US" sz="1200" dirty="0">
                <a:effectLst/>
                <a:latin typeface="Calibri" panose="020F0502020204030204" pitchFamily="34" charset="0"/>
                <a:ea typeface="Times New Roman" panose="02020603050405020304" pitchFamily="18" charset="0"/>
                <a:cs typeface="Calibri" panose="020F0502020204030204" pitchFamily="34" charset="0"/>
              </a:rPr>
              <a:t>For more information on our hearing options during COVID-19, please see </a:t>
            </a:r>
            <a:r>
              <a:rPr lang="en-US" sz="1200" u="sng" dirty="0">
                <a:solidFill>
                  <a:srgbClr val="0000FF"/>
                </a:solidFill>
                <a:effectLst/>
                <a:latin typeface="Calibri" panose="020F0502020204030204" pitchFamily="34" charset="0"/>
                <a:ea typeface="Times New Roman" panose="02020603050405020304" pitchFamily="18" charset="0"/>
                <a:cs typeface="Calibri" panose="020F0502020204030204" pitchFamily="34" charset="0"/>
                <a:hlinkClick r:id="rId3"/>
              </a:rPr>
              <a:t>www.ssa.gov/appeals/hearing_options.html</a:t>
            </a:r>
            <a:r>
              <a:rPr lang="en-US" sz="1200" dirty="0">
                <a:effectLst/>
                <a:latin typeface="Calibri" panose="020F0502020204030204" pitchFamily="34" charset="0"/>
                <a:ea typeface="Times New Roman" panose="02020603050405020304" pitchFamily="18" charset="0"/>
                <a:cs typeface="Calibri" panose="020F0502020204030204" pitchFamily="34" charset="0"/>
              </a:rPr>
              <a:t>, and SSA’s COVID-19 Question and Answer Page: </a:t>
            </a:r>
            <a:r>
              <a:rPr lang="en-US" sz="1200" u="sng" dirty="0">
                <a:solidFill>
                  <a:srgbClr val="0000FF"/>
                </a:solidFill>
                <a:effectLst/>
                <a:latin typeface="Calibri" panose="020F0502020204030204" pitchFamily="34" charset="0"/>
                <a:ea typeface="Times New Roman" panose="02020603050405020304" pitchFamily="18" charset="0"/>
                <a:cs typeface="Calibri" panose="020F0502020204030204" pitchFamily="34" charset="0"/>
                <a:hlinkClick r:id="rId4"/>
              </a:rPr>
              <a:t>www.ssa.gov/coronavirus</a:t>
            </a:r>
            <a:r>
              <a:rPr lang="en-US" sz="1200" dirty="0">
                <a:effectLst/>
                <a:latin typeface="Calibri" panose="020F0502020204030204" pitchFamily="34" charset="0"/>
                <a:ea typeface="Times New Roman" panose="02020603050405020304" pitchFamily="18" charset="0"/>
                <a:cs typeface="Calibri" panose="020F0502020204030204" pitchFamily="34" charset="0"/>
              </a:rPr>
              <a:t>.</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spcBef>
                <a:spcPts val="0"/>
              </a:spcBef>
              <a:spcAft>
                <a:spcPts val="1200"/>
              </a:spcAft>
              <a:buFont typeface="Symbol" panose="05050102010706020507" pitchFamily="18" charset="2"/>
              <a:buChar char=""/>
            </a:pPr>
            <a:r>
              <a:rPr lang="en-US" sz="1200" b="1" dirty="0">
                <a:effectLst/>
                <a:latin typeface="Calibri" panose="020F0502020204030204" pitchFamily="34" charset="0"/>
                <a:ea typeface="Times New Roman" panose="02020603050405020304" pitchFamily="18" charset="0"/>
                <a:cs typeface="Times New Roman" panose="02020603050405020304" pitchFamily="18" charset="0"/>
              </a:rPr>
              <a:t>Pre-Pandemic Manner of Appearance</a:t>
            </a:r>
          </a:p>
          <a:p>
            <a:pPr marL="742950" marR="0" lvl="1" indent="-285750">
              <a:spcBef>
                <a:spcPts val="0"/>
              </a:spcBef>
              <a:spcAft>
                <a:spcPts val="1200"/>
              </a:spcAft>
              <a:buFont typeface="Courier New" panose="02070309020205020404" pitchFamily="49" charset="0"/>
              <a:buChar char="o"/>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Prior to the pandemic, claimants and representatives generally appeared at the hearing in person or by video teleconferencing (VTC).  </a:t>
            </a:r>
          </a:p>
          <a:p>
            <a:pPr marL="742950" marR="0" lvl="1" indent="-285750">
              <a:spcBef>
                <a:spcPts val="0"/>
              </a:spcBef>
              <a:spcAft>
                <a:spcPts val="1200"/>
              </a:spcAft>
              <a:buFont typeface="Courier New" panose="02070309020205020404" pitchFamily="49" charset="0"/>
              <a:buChar char="o"/>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For VTC hearings, the claimant and representative appear in a different Social Security office than the ALJ, and the ALJ conducts the hearing with the Social Security Administration’s video teleconferencing equipment.  </a:t>
            </a:r>
          </a:p>
          <a:p>
            <a:pPr marL="742950" marR="0" lvl="1" indent="-285750">
              <a:spcBef>
                <a:spcPts val="0"/>
              </a:spcBef>
              <a:spcAft>
                <a:spcPts val="1200"/>
              </a:spcAft>
              <a:buFont typeface="Courier New" panose="02070309020205020404" pitchFamily="49" charset="0"/>
              <a:buChar char="o"/>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In limited, extraordinary circumstances, claimants and representatives may have appeared by telephone. For example, prisoners who could not attend a hearing in person or by VTC would have their hearing by telephone. </a:t>
            </a:r>
          </a:p>
          <a:p>
            <a:endParaRPr lang="en-US" dirty="0"/>
          </a:p>
        </p:txBody>
      </p:sp>
      <p:sp>
        <p:nvSpPr>
          <p:cNvPr id="4" name="Slide Number Placeholder 3"/>
          <p:cNvSpPr>
            <a:spLocks noGrp="1"/>
          </p:cNvSpPr>
          <p:nvPr>
            <p:ph type="sldNum" sz="quarter" idx="5"/>
          </p:nvPr>
        </p:nvSpPr>
        <p:spPr/>
        <p:txBody>
          <a:bodyPr/>
          <a:lstStyle/>
          <a:p>
            <a:fld id="{117763EC-E1F6-406F-BA26-7E1171D75A72}" type="slidenum">
              <a:rPr lang="en-US" smtClean="0"/>
              <a:t>4</a:t>
            </a:fld>
            <a:endParaRPr lang="en-US"/>
          </a:p>
        </p:txBody>
      </p:sp>
    </p:spTree>
    <p:extLst>
      <p:ext uri="{BB962C8B-B14F-4D97-AF65-F5344CB8AC3E}">
        <p14:creationId xmlns:p14="http://schemas.microsoft.com/office/powerpoint/2010/main" val="9518954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spcBef>
                <a:spcPts val="0"/>
              </a:spcBef>
              <a:spcAft>
                <a:spcPts val="1200"/>
              </a:spcAft>
              <a:buFont typeface="Symbol" panose="05050102010706020507" pitchFamily="18" charset="2"/>
              <a:buChar char=""/>
            </a:pPr>
            <a:r>
              <a:rPr lang="en-US" sz="1200" b="1" dirty="0">
                <a:effectLst/>
                <a:latin typeface="Calibri" panose="020F0502020204030204" pitchFamily="34" charset="0"/>
                <a:ea typeface="Times New Roman" panose="02020603050405020304" pitchFamily="18" charset="0"/>
                <a:cs typeface="Times New Roman" panose="02020603050405020304" pitchFamily="18" charset="0"/>
              </a:rPr>
              <a:t>Hearing Process</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marR="0" lvl="1" indent="-285750">
              <a:spcBef>
                <a:spcPts val="0"/>
              </a:spcBef>
              <a:spcAft>
                <a:spcPts val="1200"/>
              </a:spcAft>
              <a:buFont typeface="Courier New" panose="02070309020205020404" pitchFamily="49" charset="0"/>
              <a:buChar char="o"/>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Regardless of the manner of appearance, the hearing office will make a verbatim audio recording of the entire hearing.  </a:t>
            </a:r>
          </a:p>
          <a:p>
            <a:pPr marL="742950" marR="0" lvl="1" indent="-285750">
              <a:spcBef>
                <a:spcPts val="0"/>
              </a:spcBef>
              <a:spcAft>
                <a:spcPts val="1200"/>
              </a:spcAft>
              <a:buFont typeface="Courier New" panose="02070309020205020404" pitchFamily="49" charset="0"/>
              <a:buChar char="o"/>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This recording is the official record of the proceeding.  </a:t>
            </a:r>
          </a:p>
          <a:p>
            <a:pPr marL="742950" marR="0" lvl="1" indent="-285750">
              <a:spcBef>
                <a:spcPts val="0"/>
              </a:spcBef>
              <a:spcAft>
                <a:spcPts val="1200"/>
              </a:spcAft>
              <a:buFont typeface="Courier New" panose="02070309020205020404" pitchFamily="49" charset="0"/>
              <a:buChar char="o"/>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During the hearing, the ALJ will decide when the evidence will be presented and when the issues will be discussed.  </a:t>
            </a:r>
          </a:p>
          <a:p>
            <a:pPr marL="742950" marR="0" lvl="1" indent="-285750">
              <a:spcBef>
                <a:spcPts val="0"/>
              </a:spcBef>
              <a:spcAft>
                <a:spcPts val="1200"/>
              </a:spcAft>
              <a:buFont typeface="Courier New" panose="02070309020205020404" pitchFamily="49" charset="0"/>
              <a:buChar char="o"/>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The ALJ will also ensure that the claimant and representative understand how the ALJ will conduct the hearing, and the general and specific issues on which findings will be made.  </a:t>
            </a:r>
          </a:p>
          <a:p>
            <a:pPr marL="742950" marR="0" lvl="1" indent="-285750">
              <a:spcBef>
                <a:spcPts val="0"/>
              </a:spcBef>
              <a:spcAft>
                <a:spcPts val="1200"/>
              </a:spcAft>
              <a:buFont typeface="Courier New" panose="02070309020205020404" pitchFamily="49" charset="0"/>
              <a:buChar char="o"/>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To accomplish this, ALJ hearings generally follow the below format:</a:t>
            </a:r>
          </a:p>
          <a:p>
            <a:pPr marL="1143000" marR="0" lvl="2" indent="-228600">
              <a:spcBef>
                <a:spcPts val="0"/>
              </a:spcBef>
              <a:spcAft>
                <a:spcPts val="1200"/>
              </a:spcAft>
              <a:buFont typeface="Wingdings" panose="05000000000000000000" pitchFamily="2" charset="2"/>
              <a:buChar char=""/>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An introduction;</a:t>
            </a:r>
          </a:p>
          <a:p>
            <a:pPr marL="1143000" marR="0" lvl="2" indent="-228600">
              <a:spcBef>
                <a:spcPts val="0"/>
              </a:spcBef>
              <a:spcAft>
                <a:spcPts val="1200"/>
              </a:spcAft>
              <a:buFont typeface="Wingdings" panose="05000000000000000000" pitchFamily="2" charset="2"/>
              <a:buChar char=""/>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An opening statement;</a:t>
            </a:r>
          </a:p>
          <a:p>
            <a:pPr marL="1143000" marR="0" lvl="2" indent="-228600">
              <a:spcBef>
                <a:spcPts val="0"/>
              </a:spcBef>
              <a:spcAft>
                <a:spcPts val="1200"/>
              </a:spcAft>
              <a:buFont typeface="Wingdings" panose="05000000000000000000" pitchFamily="2" charset="2"/>
              <a:buChar char=""/>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An oath or affirmation;</a:t>
            </a:r>
          </a:p>
          <a:p>
            <a:pPr marL="1143000" marR="0" lvl="2" indent="-228600">
              <a:spcBef>
                <a:spcPts val="0"/>
              </a:spcBef>
              <a:spcAft>
                <a:spcPts val="1200"/>
              </a:spcAft>
              <a:buFont typeface="Wingdings" panose="05000000000000000000" pitchFamily="2" charset="2"/>
              <a:buChar char=""/>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Adducing the evidence;</a:t>
            </a:r>
          </a:p>
          <a:p>
            <a:pPr marL="1143000" marR="0" lvl="2" indent="-228600">
              <a:spcBef>
                <a:spcPts val="0"/>
              </a:spcBef>
              <a:spcAft>
                <a:spcPts val="1200"/>
              </a:spcAft>
              <a:buFont typeface="Wingdings" panose="05000000000000000000" pitchFamily="2" charset="2"/>
              <a:buChar char=""/>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Receipt of oral testimony;</a:t>
            </a:r>
          </a:p>
          <a:p>
            <a:pPr marL="1143000" marR="0" lvl="2" indent="-228600">
              <a:spcBef>
                <a:spcPts val="0"/>
              </a:spcBef>
              <a:spcAft>
                <a:spcPts val="1200"/>
              </a:spcAft>
              <a:buFont typeface="Wingdings" panose="05000000000000000000" pitchFamily="2" charset="2"/>
              <a:buChar char=""/>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Claimant/representative presentation of oral argument; and</a:t>
            </a:r>
          </a:p>
          <a:p>
            <a:pPr marL="1143000" marR="0" lvl="2" indent="-228600">
              <a:spcBef>
                <a:spcPts val="0"/>
              </a:spcBef>
              <a:spcAft>
                <a:spcPts val="1200"/>
              </a:spcAft>
              <a:buFont typeface="Wingdings" panose="05000000000000000000" pitchFamily="2" charset="2"/>
              <a:buChar char=""/>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A closing statement.</a:t>
            </a:r>
          </a:p>
          <a:p>
            <a:endParaRPr lang="en-US" dirty="0"/>
          </a:p>
        </p:txBody>
      </p:sp>
      <p:sp>
        <p:nvSpPr>
          <p:cNvPr id="4" name="Slide Number Placeholder 3"/>
          <p:cNvSpPr>
            <a:spLocks noGrp="1"/>
          </p:cNvSpPr>
          <p:nvPr>
            <p:ph type="sldNum" sz="quarter" idx="5"/>
          </p:nvPr>
        </p:nvSpPr>
        <p:spPr/>
        <p:txBody>
          <a:bodyPr/>
          <a:lstStyle/>
          <a:p>
            <a:fld id="{117763EC-E1F6-406F-BA26-7E1171D75A72}" type="slidenum">
              <a:rPr lang="en-US" smtClean="0"/>
              <a:t>5</a:t>
            </a:fld>
            <a:endParaRPr lang="en-US"/>
          </a:p>
        </p:txBody>
      </p:sp>
    </p:spTree>
    <p:extLst>
      <p:ext uri="{BB962C8B-B14F-4D97-AF65-F5344CB8AC3E}">
        <p14:creationId xmlns:p14="http://schemas.microsoft.com/office/powerpoint/2010/main" val="39967674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spcBef>
                <a:spcPts val="0"/>
              </a:spcBef>
              <a:spcAft>
                <a:spcPts val="1200"/>
              </a:spcAft>
              <a:buFont typeface="Symbol" panose="05050102010706020507" pitchFamily="18" charset="2"/>
              <a:buChar char=""/>
            </a:pPr>
            <a:r>
              <a:rPr lang="en-US" sz="1200" b="1" dirty="0">
                <a:effectLst/>
                <a:latin typeface="Calibri" panose="020F0502020204030204" pitchFamily="34" charset="0"/>
                <a:ea typeface="Times New Roman" panose="02020603050405020304" pitchFamily="18" charset="0"/>
                <a:cs typeface="Times New Roman" panose="02020603050405020304" pitchFamily="18" charset="0"/>
              </a:rPr>
              <a:t>Introduction</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marR="0" lvl="1" indent="-285750">
              <a:spcBef>
                <a:spcPts val="0"/>
              </a:spcBef>
              <a:spcAft>
                <a:spcPts val="1200"/>
              </a:spcAft>
              <a:buFont typeface="Courier New" panose="02070309020205020404" pitchFamily="49" charset="0"/>
              <a:buChar char="o"/>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Before making an opening statement, ALJs will introduce themselves and identify any other person present and explain the person's reason for being there.  </a:t>
            </a:r>
          </a:p>
          <a:p>
            <a:pPr marL="742950" marR="0" lvl="1" indent="-285750">
              <a:spcBef>
                <a:spcPts val="0"/>
              </a:spcBef>
              <a:spcAft>
                <a:spcPts val="1200"/>
              </a:spcAft>
              <a:buFont typeface="Courier New" panose="02070309020205020404" pitchFamily="49" charset="0"/>
              <a:buChar char="o"/>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In addition to the ALJ and the claimant, the hearing generally includes a verbatim hearing reporter (also known as a “hearing monitor”), who records the hearings, and the representative, if the claimant has a representative.  </a:t>
            </a:r>
          </a:p>
          <a:p>
            <a:pPr marL="742950" marR="0" lvl="1" indent="-285750">
              <a:spcBef>
                <a:spcPts val="0"/>
              </a:spcBef>
              <a:spcAft>
                <a:spcPts val="1200"/>
              </a:spcAft>
              <a:buFont typeface="Courier New" panose="02070309020205020404" pitchFamily="49" charset="0"/>
              <a:buChar char="o"/>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The hearing may also include a medical expert, vocational expert, and/or witnesses.  </a:t>
            </a:r>
          </a:p>
          <a:p>
            <a:pPr marL="342900" marR="0" lvl="0" indent="-342900">
              <a:spcBef>
                <a:spcPts val="0"/>
              </a:spcBef>
              <a:spcAft>
                <a:spcPts val="1200"/>
              </a:spcAft>
              <a:buFont typeface="Symbol" panose="05050102010706020507" pitchFamily="18" charset="2"/>
              <a:buChar char=""/>
            </a:pPr>
            <a:r>
              <a:rPr lang="en-US" sz="1200" b="1" dirty="0">
                <a:effectLst/>
                <a:latin typeface="Calibri" panose="020F0502020204030204" pitchFamily="34" charset="0"/>
                <a:ea typeface="Times New Roman" panose="02020603050405020304" pitchFamily="18" charset="0"/>
                <a:cs typeface="Times New Roman" panose="02020603050405020304" pitchFamily="18" charset="0"/>
              </a:rPr>
              <a:t>Opening Statement</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marR="0" lvl="1" indent="-285750">
              <a:spcBef>
                <a:spcPts val="0"/>
              </a:spcBef>
              <a:spcAft>
                <a:spcPts val="1200"/>
              </a:spcAft>
              <a:buFont typeface="Courier New" panose="02070309020205020404" pitchFamily="49" charset="0"/>
              <a:buChar char="o"/>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The ALJ will open a hearing with a brief statement explaining how the hearing will be conducted, the procedural history of the case, and the issue involved in the case.  </a:t>
            </a:r>
          </a:p>
          <a:p>
            <a:pPr marL="742950" marR="0" lvl="1" indent="-285750">
              <a:spcBef>
                <a:spcPts val="0"/>
              </a:spcBef>
              <a:spcAft>
                <a:spcPts val="1200"/>
              </a:spcAft>
              <a:buFont typeface="Courier New" panose="02070309020205020404" pitchFamily="49" charset="0"/>
              <a:buChar char="o"/>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If a claimant is unrepresented, an ALJ will also advise the claimant of the right to representation.</a:t>
            </a:r>
          </a:p>
          <a:p>
            <a:pPr marL="342900" marR="0" lvl="0" indent="-342900">
              <a:spcBef>
                <a:spcPts val="0"/>
              </a:spcBef>
              <a:spcAft>
                <a:spcPts val="1200"/>
              </a:spcAft>
              <a:buFont typeface="Symbol" panose="05050102010706020507" pitchFamily="18" charset="2"/>
              <a:buChar char=""/>
            </a:pPr>
            <a:r>
              <a:rPr lang="en-US" sz="1200" b="1" dirty="0">
                <a:effectLst/>
                <a:latin typeface="Calibri" panose="020F0502020204030204" pitchFamily="34" charset="0"/>
                <a:ea typeface="Times New Roman" panose="02020603050405020304" pitchFamily="18" charset="0"/>
                <a:cs typeface="Times New Roman" panose="02020603050405020304" pitchFamily="18" charset="0"/>
              </a:rPr>
              <a:t>Oath or Affirmation</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marR="0" lvl="1" indent="-285750">
              <a:spcBef>
                <a:spcPts val="0"/>
              </a:spcBef>
              <a:spcAft>
                <a:spcPts val="1200"/>
              </a:spcAft>
              <a:buFont typeface="Courier New" panose="02070309020205020404" pitchFamily="49" charset="0"/>
              <a:buChar char="o"/>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Generally, an ALJ will take all testimony provided at the hearing under oath or affirmation.  </a:t>
            </a:r>
          </a:p>
          <a:p>
            <a:pPr marL="742950" marR="0" lvl="1" indent="-285750">
              <a:spcBef>
                <a:spcPts val="0"/>
              </a:spcBef>
              <a:spcAft>
                <a:spcPts val="1200"/>
              </a:spcAft>
              <a:buFont typeface="Courier New" panose="02070309020205020404" pitchFamily="49" charset="0"/>
              <a:buChar char="o"/>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The ALJ will administer all oaths or affirmations on the record.</a:t>
            </a:r>
          </a:p>
          <a:p>
            <a:pPr marL="342900" marR="0" lvl="0" indent="-342900">
              <a:spcBef>
                <a:spcPts val="0"/>
              </a:spcBef>
              <a:spcAft>
                <a:spcPts val="1200"/>
              </a:spcAft>
              <a:buFont typeface="Symbol" panose="05050102010706020507" pitchFamily="18" charset="2"/>
              <a:buChar char=""/>
            </a:pPr>
            <a:r>
              <a:rPr lang="en-US" sz="1200" b="1" dirty="0">
                <a:effectLst/>
                <a:latin typeface="Calibri" panose="020F0502020204030204" pitchFamily="34" charset="0"/>
                <a:ea typeface="Times New Roman" panose="02020603050405020304" pitchFamily="18" charset="0"/>
                <a:cs typeface="Times New Roman" panose="02020603050405020304" pitchFamily="18" charset="0"/>
              </a:rPr>
              <a:t>Adducing the Evidence</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marR="0" lvl="1" indent="-285750">
              <a:spcBef>
                <a:spcPts val="0"/>
              </a:spcBef>
              <a:spcAft>
                <a:spcPts val="1200"/>
              </a:spcAft>
              <a:buFont typeface="Courier New" panose="02070309020205020404" pitchFamily="49" charset="0"/>
              <a:buChar char="o"/>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ALJs will generally admit into the record any evidence that they determine is material to the issues in the case.  </a:t>
            </a:r>
          </a:p>
          <a:p>
            <a:pPr marL="742950" marR="0" lvl="1" indent="-285750">
              <a:spcBef>
                <a:spcPts val="0"/>
              </a:spcBef>
              <a:spcAft>
                <a:spcPts val="1200"/>
              </a:spcAft>
              <a:buFont typeface="Courier New" panose="02070309020205020404" pitchFamily="49" charset="0"/>
              <a:buChar char="o"/>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Evidence is material if it is relevant, i.e., involves or is directly related to issues being adjudicated.</a:t>
            </a:r>
          </a:p>
          <a:p>
            <a:pPr marL="742950" marR="0" lvl="1" indent="-285750">
              <a:spcBef>
                <a:spcPts val="0"/>
              </a:spcBef>
              <a:spcAft>
                <a:spcPts val="1200"/>
              </a:spcAft>
              <a:buFont typeface="Courier New" panose="02070309020205020404" pitchFamily="49" charset="0"/>
              <a:buChar char="o"/>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The ALJ may admit information into the record even if it would not be admissible in court under the rules of evidence.</a:t>
            </a:r>
          </a:p>
          <a:p>
            <a:pPr marL="742950" marR="0" lvl="1" indent="-285750">
              <a:spcBef>
                <a:spcPts val="0"/>
              </a:spcBef>
              <a:spcAft>
                <a:spcPts val="1200"/>
              </a:spcAft>
              <a:buFont typeface="Courier New" panose="02070309020205020404" pitchFamily="49" charset="0"/>
              <a:buChar char="o"/>
            </a:pPr>
            <a:r>
              <a:rPr lang="en-US" sz="1200" b="1" dirty="0">
                <a:effectLst/>
                <a:latin typeface="Calibri" panose="020F0502020204030204" pitchFamily="34" charset="0"/>
                <a:ea typeface="Times New Roman" panose="02020603050405020304" pitchFamily="18" charset="0"/>
                <a:cs typeface="Times New Roman" panose="02020603050405020304" pitchFamily="18" charset="0"/>
              </a:rPr>
              <a:t>Claimant’s Obligation</a:t>
            </a: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 – The claimant and representative must submit or inform us about all evidence known to the claimant that relates to whether or not the claimant is blind or disabled.  </a:t>
            </a:r>
          </a:p>
          <a:p>
            <a:pPr marL="1143000" marR="0" lvl="2" indent="-228600">
              <a:spcBef>
                <a:spcPts val="0"/>
              </a:spcBef>
              <a:spcAft>
                <a:spcPts val="1200"/>
              </a:spcAft>
              <a:buFont typeface="Wingdings" panose="05000000000000000000" pitchFamily="2" charset="2"/>
              <a:buChar char=""/>
            </a:pPr>
            <a:r>
              <a:rPr lang="en-US" sz="1200" b="1" dirty="0">
                <a:effectLst/>
                <a:latin typeface="Calibri" panose="020F0502020204030204" pitchFamily="34" charset="0"/>
                <a:ea typeface="Times New Roman" panose="02020603050405020304" pitchFamily="18" charset="0"/>
                <a:cs typeface="Times New Roman" panose="02020603050405020304" pitchFamily="18" charset="0"/>
              </a:rPr>
              <a:t>SSA’s Obligation</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spcBef>
                <a:spcPts val="0"/>
              </a:spcBef>
              <a:spcAft>
                <a:spcPts val="1200"/>
              </a:spcAft>
              <a:buFont typeface="Symbol" panose="05050102010706020507" pitchFamily="18" charset="2"/>
              <a:buChar char=""/>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We will also develop the claimant’s medical history for at least the 12 months preceding the month of application filing.  </a:t>
            </a:r>
          </a:p>
          <a:p>
            <a:pPr marL="1600200" marR="0" lvl="3" indent="-228600">
              <a:spcBef>
                <a:spcPts val="0"/>
              </a:spcBef>
              <a:spcAft>
                <a:spcPts val="1200"/>
              </a:spcAft>
              <a:buFont typeface="Symbol" panose="05050102010706020507" pitchFamily="18" charset="2"/>
              <a:buChar char=""/>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Additionally, we can help claimants obtain medical evidence from their own medical sources and entities that maintain medical evidence when the claimant gives us permission to request the information.</a:t>
            </a:r>
          </a:p>
          <a:p>
            <a:pPr marL="742950" marR="0" lvl="1" indent="-285750">
              <a:spcBef>
                <a:spcPts val="0"/>
              </a:spcBef>
              <a:spcAft>
                <a:spcPts val="1200"/>
              </a:spcAft>
              <a:buFont typeface="Courier New" panose="02070309020205020404" pitchFamily="49" charset="0"/>
              <a:buChar char="o"/>
            </a:pPr>
            <a:r>
              <a:rPr lang="en-US" sz="1200" b="1" dirty="0">
                <a:effectLst/>
                <a:latin typeface="Calibri" panose="020F0502020204030204" pitchFamily="34" charset="0"/>
                <a:ea typeface="Times New Roman" panose="02020603050405020304" pitchFamily="18" charset="0"/>
                <a:cs typeface="Times New Roman" panose="02020603050405020304" pitchFamily="18" charset="0"/>
              </a:rPr>
              <a:t>Submission Timeframe</a:t>
            </a: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 – Generally, the claimant and representative must submit or inform us about written evidence at least 5 business days before the date of the scheduled hearing.  </a:t>
            </a:r>
          </a:p>
          <a:p>
            <a:pPr marL="1143000" marR="0" lvl="2" indent="-228600">
              <a:spcBef>
                <a:spcPts val="0"/>
              </a:spcBef>
              <a:spcAft>
                <a:spcPts val="1200"/>
              </a:spcAft>
              <a:buFont typeface="Wingdings" panose="05000000000000000000" pitchFamily="2" charset="2"/>
              <a:buChar char=""/>
            </a:pPr>
            <a:r>
              <a:rPr lang="en-US" sz="1200" b="1" dirty="0">
                <a:effectLst/>
                <a:latin typeface="Calibri" panose="020F0502020204030204" pitchFamily="34" charset="0"/>
                <a:ea typeface="Times New Roman" panose="02020603050405020304" pitchFamily="18" charset="0"/>
                <a:cs typeface="Times New Roman" panose="02020603050405020304" pitchFamily="18" charset="0"/>
              </a:rPr>
              <a:t>Electronic Submission</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spcBef>
                <a:spcPts val="0"/>
              </a:spcBef>
              <a:spcAft>
                <a:spcPts val="1200"/>
              </a:spcAft>
              <a:buFont typeface="Symbol" panose="05050102010706020507" pitchFamily="18" charset="2"/>
              <a:buChar char=""/>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An easy way for representatives to submit evidence, and review the claimant’s file, is electronically.  </a:t>
            </a:r>
          </a:p>
          <a:p>
            <a:pPr marL="1600200" marR="0" lvl="3" indent="-228600">
              <a:spcBef>
                <a:spcPts val="0"/>
              </a:spcBef>
              <a:spcAft>
                <a:spcPts val="1200"/>
              </a:spcAft>
              <a:buFont typeface="Symbol" panose="05050102010706020507" pitchFamily="18" charset="2"/>
              <a:buChar char=""/>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In fact, representatives who request direct payment of fees must submit evidence and view the file electronically.  To register for electronic file access, see </a:t>
            </a:r>
            <a:r>
              <a:rPr lang="en-US" sz="1200" u="sng" dirty="0">
                <a:solidFill>
                  <a:srgbClr val="0000FF"/>
                </a:solidFill>
                <a:effectLst/>
                <a:latin typeface="Calibri" panose="020F0502020204030204" pitchFamily="34" charset="0"/>
                <a:ea typeface="Times New Roman" panose="02020603050405020304" pitchFamily="18" charset="0"/>
                <a:cs typeface="Times New Roman" panose="02020603050405020304" pitchFamily="18" charset="0"/>
                <a:hlinkClick r:id="rId3"/>
              </a:rPr>
              <a:t>www.ssa.gov/ar</a:t>
            </a: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 and </a:t>
            </a:r>
            <a:r>
              <a:rPr lang="en-US" sz="1200" u="sng" dirty="0">
                <a:solidFill>
                  <a:srgbClr val="0000FF"/>
                </a:solidFill>
                <a:effectLst/>
                <a:latin typeface="Calibri" panose="020F0502020204030204" pitchFamily="34" charset="0"/>
                <a:ea typeface="Times New Roman" panose="02020603050405020304" pitchFamily="18" charset="0"/>
                <a:cs typeface="Times New Roman" panose="02020603050405020304" pitchFamily="18" charset="0"/>
                <a:hlinkClick r:id="rId4"/>
              </a:rPr>
              <a:t>www.ssa.gov/ere/</a:t>
            </a: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 </a:t>
            </a:r>
          </a:p>
          <a:p>
            <a:pPr marL="342900" marR="0" lvl="0" indent="-342900">
              <a:spcBef>
                <a:spcPts val="0"/>
              </a:spcBef>
              <a:spcAft>
                <a:spcPts val="1200"/>
              </a:spcAft>
              <a:buFont typeface="Symbol" panose="05050102010706020507" pitchFamily="18" charset="2"/>
              <a:buChar char=""/>
            </a:pPr>
            <a:r>
              <a:rPr lang="en-US" sz="1200" b="1" dirty="0">
                <a:effectLst/>
                <a:latin typeface="Calibri" panose="020F0502020204030204" pitchFamily="34" charset="0"/>
                <a:ea typeface="Times New Roman" panose="02020603050405020304" pitchFamily="18" charset="0"/>
                <a:cs typeface="Times New Roman" panose="02020603050405020304" pitchFamily="18" charset="0"/>
              </a:rPr>
              <a:t>Oral Testimony</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marR="0" lvl="1" indent="-285750">
              <a:spcBef>
                <a:spcPts val="0"/>
              </a:spcBef>
              <a:spcAft>
                <a:spcPts val="1200"/>
              </a:spcAft>
              <a:buFont typeface="Courier New" panose="02070309020205020404" pitchFamily="49" charset="0"/>
              <a:buChar char="o"/>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The ALJ determines the subject and scope of testimony from a claimant and any witnesses, as well as how and when the person testifies at the hearing.  </a:t>
            </a:r>
          </a:p>
          <a:p>
            <a:pPr marL="742950" marR="0" lvl="1" indent="-285750">
              <a:spcBef>
                <a:spcPts val="0"/>
              </a:spcBef>
              <a:spcAft>
                <a:spcPts val="1200"/>
              </a:spcAft>
              <a:buFont typeface="Courier New" panose="02070309020205020404" pitchFamily="49" charset="0"/>
              <a:buChar char="o"/>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For example, an ALJ may decide to use a question-and-answer method, or the ALJ may allow the claimant or witness to testify in the claimant’s own way, such as making a detailed statement on the record.</a:t>
            </a:r>
          </a:p>
          <a:p>
            <a:pPr marL="742950" marR="0" lvl="1" indent="-285750">
              <a:spcBef>
                <a:spcPts val="0"/>
              </a:spcBef>
              <a:spcAft>
                <a:spcPts val="1200"/>
              </a:spcAft>
              <a:buFont typeface="Courier New" panose="02070309020205020404" pitchFamily="49" charset="0"/>
              <a:buChar char="o"/>
            </a:pPr>
            <a:r>
              <a:rPr lang="en-US" sz="1200" b="1" dirty="0">
                <a:effectLst/>
                <a:latin typeface="Calibri" panose="020F0502020204030204" pitchFamily="34" charset="0"/>
                <a:ea typeface="Times New Roman" panose="02020603050405020304" pitchFamily="18" charset="0"/>
                <a:cs typeface="Times New Roman" panose="02020603050405020304" pitchFamily="18" charset="0"/>
              </a:rPr>
              <a:t>Sequential Evaluation</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spcBef>
                <a:spcPts val="0"/>
              </a:spcBef>
              <a:spcAft>
                <a:spcPts val="1200"/>
              </a:spcAft>
              <a:buFont typeface="Wingdings" panose="05000000000000000000" pitchFamily="2" charset="2"/>
              <a:buChar char=""/>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For adult disability claims, the ALJ and representative questions are generally directed toward the five steps in the sequential evaluation.  </a:t>
            </a:r>
          </a:p>
          <a:p>
            <a:pPr marL="1143000" marR="0" lvl="2" indent="-228600">
              <a:spcBef>
                <a:spcPts val="0"/>
              </a:spcBef>
              <a:spcAft>
                <a:spcPts val="1200"/>
              </a:spcAft>
              <a:buFont typeface="Wingdings" panose="05000000000000000000" pitchFamily="2" charset="2"/>
              <a:buChar char=""/>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For example, questions about the claimant’s work activity may help an ALJ determine whether the claimant is performing substantial gainful activity at Step 1 or whether the claimant has past relevant work at Step 4.  </a:t>
            </a:r>
          </a:p>
          <a:p>
            <a:pPr marL="1143000" marR="0" lvl="2" indent="-228600">
              <a:spcBef>
                <a:spcPts val="0"/>
              </a:spcBef>
              <a:spcAft>
                <a:spcPts val="1200"/>
              </a:spcAft>
              <a:buFont typeface="Wingdings" panose="05000000000000000000" pitchFamily="2" charset="2"/>
              <a:buChar char=""/>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Similarly, questions about the claimant’s alleged symptoms and limitations, treatment, and daily activities may help an ALJ determine whether the claimant has a severe impairment(s) and whether the impairment(s) meets or equals a listing.  </a:t>
            </a:r>
          </a:p>
          <a:p>
            <a:pPr marL="1143000" marR="0" lvl="2" indent="-228600">
              <a:spcBef>
                <a:spcPts val="0"/>
              </a:spcBef>
              <a:spcAft>
                <a:spcPts val="1200"/>
              </a:spcAft>
              <a:buFont typeface="Wingdings" panose="05000000000000000000" pitchFamily="2" charset="2"/>
              <a:buChar char=""/>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These questions may also help the ALJ assess the claimant’s residual functional capacity, with is relevant at Step 4 and Step 5 of the sequential evaluation process.        </a:t>
            </a:r>
          </a:p>
          <a:p>
            <a:pPr marL="742950" marR="0" lvl="1" indent="-285750">
              <a:spcBef>
                <a:spcPts val="0"/>
              </a:spcBef>
              <a:spcAft>
                <a:spcPts val="1200"/>
              </a:spcAft>
              <a:buFont typeface="Courier New" panose="02070309020205020404" pitchFamily="49" charset="0"/>
              <a:buChar char="o"/>
            </a:pPr>
            <a:r>
              <a:rPr lang="en-US" sz="1200" b="1" dirty="0">
                <a:effectLst/>
                <a:latin typeface="Calibri" panose="020F0502020204030204" pitchFamily="34" charset="0"/>
                <a:ea typeface="Times New Roman" panose="02020603050405020304" pitchFamily="18" charset="0"/>
                <a:cs typeface="Times New Roman" panose="02020603050405020304" pitchFamily="18" charset="0"/>
              </a:rPr>
              <a:t>Right to Question Witnesses</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spcBef>
                <a:spcPts val="0"/>
              </a:spcBef>
              <a:spcAft>
                <a:spcPts val="1200"/>
              </a:spcAft>
              <a:buFont typeface="Wingdings" panose="05000000000000000000" pitchFamily="2" charset="2"/>
              <a:buChar char=""/>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The claimant and representative have the right to question witnesses to inquire fully into the matters at issue.  </a:t>
            </a:r>
          </a:p>
          <a:p>
            <a:pPr marL="1143000" marR="0" lvl="2" indent="-228600">
              <a:spcBef>
                <a:spcPts val="0"/>
              </a:spcBef>
              <a:spcAft>
                <a:spcPts val="1200"/>
              </a:spcAft>
              <a:buFont typeface="Wingdings" panose="05000000000000000000" pitchFamily="2" charset="2"/>
              <a:buChar char=""/>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Generally, the ALJ will provide a claimant or representative broad latitude in questioning witnesses.  </a:t>
            </a:r>
          </a:p>
          <a:p>
            <a:pPr marL="1143000" marR="0" lvl="2" indent="-228600">
              <a:spcBef>
                <a:spcPts val="0"/>
              </a:spcBef>
              <a:spcAft>
                <a:spcPts val="1200"/>
              </a:spcAft>
              <a:buFont typeface="Wingdings" panose="05000000000000000000" pitchFamily="2" charset="2"/>
              <a:buChar char=""/>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However, the ALJ is not required to permit testimony that is repetitive or cumulative, or allow questioning that has the effect of intimidating, harassing, or embarrassing the witness.</a:t>
            </a:r>
          </a:p>
          <a:p>
            <a:pPr marL="742950" marR="0" lvl="1" indent="-285750">
              <a:spcBef>
                <a:spcPts val="0"/>
              </a:spcBef>
              <a:spcAft>
                <a:spcPts val="1200"/>
              </a:spcAft>
              <a:buFont typeface="Courier New" panose="02070309020205020404" pitchFamily="49" charset="0"/>
              <a:buChar char="o"/>
            </a:pPr>
            <a:r>
              <a:rPr lang="en-US" sz="1200" b="1" dirty="0">
                <a:effectLst/>
                <a:latin typeface="Calibri" panose="020F0502020204030204" pitchFamily="34" charset="0"/>
                <a:ea typeface="Times New Roman" panose="02020603050405020304" pitchFamily="18" charset="0"/>
                <a:cs typeface="Times New Roman" panose="02020603050405020304" pitchFamily="18" charset="0"/>
              </a:rPr>
              <a:t>Experts</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spcBef>
                <a:spcPts val="0"/>
              </a:spcBef>
              <a:spcAft>
                <a:spcPts val="1200"/>
              </a:spcAft>
              <a:buFont typeface="Wingdings" panose="05000000000000000000" pitchFamily="2" charset="2"/>
              <a:buChar char=""/>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An ALJ may determine that the testimony of a medical or vocational expert is needed at the hearing.  </a:t>
            </a:r>
          </a:p>
          <a:p>
            <a:pPr marL="1600200" marR="0" lvl="3" indent="-228600">
              <a:spcBef>
                <a:spcPts val="0"/>
              </a:spcBef>
              <a:spcAft>
                <a:spcPts val="1200"/>
              </a:spcAft>
              <a:buFont typeface="Symbol" panose="05050102010706020507" pitchFamily="18" charset="2"/>
              <a:buChar char=""/>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If an ALJ determines that expert testimony is needed, the Notice of Hearing will indicate that an expert is scheduled to testify.     </a:t>
            </a:r>
          </a:p>
          <a:p>
            <a:pPr marL="1143000" marR="0" lvl="2" indent="-228600">
              <a:spcBef>
                <a:spcPts val="0"/>
              </a:spcBef>
              <a:spcAft>
                <a:spcPts val="1200"/>
              </a:spcAft>
              <a:buFont typeface="Wingdings" panose="05000000000000000000" pitchFamily="2" charset="2"/>
              <a:buChar char=""/>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The ALJ will ask the expert questions designed to elicit clear and complete information.  </a:t>
            </a:r>
          </a:p>
          <a:p>
            <a:pPr marL="1143000" marR="0" lvl="2" indent="-228600">
              <a:spcBef>
                <a:spcPts val="0"/>
              </a:spcBef>
              <a:spcAft>
                <a:spcPts val="1200"/>
              </a:spcAft>
              <a:buFont typeface="Wingdings" panose="05000000000000000000" pitchFamily="2" charset="2"/>
              <a:buChar char=""/>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The claimant and the representative have the right to question the expert fully on any pertinent matter within the expert’s area of expertise.  </a:t>
            </a:r>
          </a:p>
          <a:p>
            <a:pPr marL="1143000" marR="0" lvl="2" indent="-228600">
              <a:spcBef>
                <a:spcPts val="0"/>
              </a:spcBef>
              <a:spcAft>
                <a:spcPts val="1200"/>
              </a:spcAft>
              <a:buFont typeface="Wingdings" panose="05000000000000000000" pitchFamily="2" charset="2"/>
              <a:buChar char=""/>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However, the ALJ will determine when they may exercise this right and whether questions asked, or answers given, are appropriate.</a:t>
            </a:r>
          </a:p>
          <a:p>
            <a:pPr marL="1143000" marR="0" lvl="2" indent="-228600">
              <a:spcBef>
                <a:spcPts val="0"/>
              </a:spcBef>
              <a:spcAft>
                <a:spcPts val="1200"/>
              </a:spcAft>
              <a:buFont typeface="Wingdings" panose="05000000000000000000" pitchFamily="2" charset="2"/>
              <a:buChar char=""/>
            </a:pPr>
            <a:r>
              <a:rPr lang="en-US" sz="1200" b="1" dirty="0">
                <a:effectLst/>
                <a:latin typeface="Calibri" panose="020F0502020204030204" pitchFamily="34" charset="0"/>
                <a:ea typeface="Times New Roman" panose="02020603050405020304" pitchFamily="18" charset="0"/>
                <a:cs typeface="Times New Roman" panose="02020603050405020304" pitchFamily="18" charset="0"/>
              </a:rPr>
              <a:t>Medical Experts</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spcBef>
                <a:spcPts val="0"/>
              </a:spcBef>
              <a:spcAft>
                <a:spcPts val="1200"/>
              </a:spcAft>
              <a:buFont typeface="Symbol" panose="05050102010706020507" pitchFamily="18" charset="2"/>
              <a:buChar char=""/>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Medical experts are physicians, mental health professionals, and other medical professionals who provide impartial expert testimony.  </a:t>
            </a:r>
          </a:p>
          <a:p>
            <a:pPr marL="1600200" marR="0" lvl="3" indent="-228600">
              <a:spcBef>
                <a:spcPts val="0"/>
              </a:spcBef>
              <a:spcAft>
                <a:spcPts val="1200"/>
              </a:spcAft>
              <a:buFont typeface="Symbol" panose="05050102010706020507" pitchFamily="18" charset="2"/>
              <a:buChar char=""/>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The primary reason an ALJ will request a medical expert testimony is to help the ALJ evaluate the medical evidence in a case.  </a:t>
            </a:r>
          </a:p>
          <a:p>
            <a:pPr marL="1600200" marR="0" lvl="3" indent="-228600">
              <a:spcBef>
                <a:spcPts val="0"/>
              </a:spcBef>
              <a:spcAft>
                <a:spcPts val="1200"/>
              </a:spcAft>
              <a:buFont typeface="Symbol" panose="05050102010706020507" pitchFamily="18" charset="2"/>
              <a:buChar char=""/>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Medical expert testimony may help an ALJ determine whether a claimant has medical determinable impairments and whether they are severe at Step 2, whether the claimant’s impairments meet or equal a listed impairment at Step 3, and what the claimant’s residual functional capacity is.      </a:t>
            </a:r>
          </a:p>
          <a:p>
            <a:pPr marL="1143000" marR="0" lvl="2" indent="-228600">
              <a:spcBef>
                <a:spcPts val="0"/>
              </a:spcBef>
              <a:spcAft>
                <a:spcPts val="1200"/>
              </a:spcAft>
              <a:buFont typeface="Wingdings" panose="05000000000000000000" pitchFamily="2" charset="2"/>
              <a:buChar char=""/>
            </a:pPr>
            <a:r>
              <a:rPr lang="en-US" sz="1200" b="1" dirty="0">
                <a:effectLst/>
                <a:latin typeface="Calibri" panose="020F0502020204030204" pitchFamily="34" charset="0"/>
                <a:ea typeface="Times New Roman" panose="02020603050405020304" pitchFamily="18" charset="0"/>
                <a:cs typeface="Times New Roman" panose="02020603050405020304" pitchFamily="18" charset="0"/>
              </a:rPr>
              <a:t>Vocational Experts</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p>
            <a:pPr marL="1600200" marR="0" lvl="3" indent="-228600">
              <a:spcBef>
                <a:spcPts val="0"/>
              </a:spcBef>
              <a:spcAft>
                <a:spcPts val="1200"/>
              </a:spcAft>
              <a:buFont typeface="Symbol" panose="05050102010706020507" pitchFamily="18" charset="2"/>
              <a:buChar char=""/>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Vocational experts are vocational professionals who provide impartial expert testimony.  </a:t>
            </a:r>
          </a:p>
          <a:p>
            <a:pPr marL="1600200" marR="0" lvl="3" indent="-228600">
              <a:spcBef>
                <a:spcPts val="0"/>
              </a:spcBef>
              <a:spcAft>
                <a:spcPts val="1200"/>
              </a:spcAft>
              <a:buFont typeface="Symbol" panose="05050102010706020507" pitchFamily="18" charset="2"/>
              <a:buChar char=""/>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Vocational expert testimony may help an ALJ determine if the claimant can perform their past relevant work, which is applicable at Step 4 of the sequential evaluation process, or any other work in the national economy, which is applicable at Step 5.    </a:t>
            </a:r>
          </a:p>
          <a:p>
            <a:pPr marL="342900" marR="0" lvl="0" indent="-342900">
              <a:spcBef>
                <a:spcPts val="0"/>
              </a:spcBef>
              <a:spcAft>
                <a:spcPts val="1200"/>
              </a:spcAft>
              <a:buFont typeface="Symbol" panose="05050102010706020507" pitchFamily="18" charset="2"/>
              <a:buChar char=""/>
            </a:pPr>
            <a:r>
              <a:rPr lang="en-US" sz="1200" b="1" dirty="0">
                <a:effectLst/>
                <a:latin typeface="Calibri" panose="020F0502020204030204" pitchFamily="34" charset="0"/>
                <a:ea typeface="Times New Roman" panose="02020603050405020304" pitchFamily="18" charset="0"/>
                <a:cs typeface="Times New Roman" panose="02020603050405020304" pitchFamily="18" charset="0"/>
              </a:rPr>
              <a:t>Oral Argument</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marR="0" lvl="1" indent="-285750">
              <a:spcBef>
                <a:spcPts val="0"/>
              </a:spcBef>
              <a:spcAft>
                <a:spcPts val="1200"/>
              </a:spcAft>
              <a:buFont typeface="Courier New" panose="02070309020205020404" pitchFamily="49" charset="0"/>
              <a:buChar char="o"/>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During a hearing, the ALJ will provide the claimant and representative reasonable time to present oral argument.  </a:t>
            </a:r>
          </a:p>
          <a:p>
            <a:pPr marL="742950" marR="0" lvl="1" indent="-285750">
              <a:spcBef>
                <a:spcPts val="0"/>
              </a:spcBef>
              <a:spcAft>
                <a:spcPts val="1200"/>
              </a:spcAft>
              <a:buFont typeface="Courier New" panose="02070309020205020404" pitchFamily="49" charset="0"/>
              <a:buChar char="o"/>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Absent special circumstances, the ALJ will not fix a time limit on oral argument prior to the presentation of arguments.  The ALJ will ensure all oral arguments are recorded and made a part of the record.</a:t>
            </a:r>
          </a:p>
          <a:p>
            <a:pPr marL="342900" marR="0" lvl="0" indent="-342900">
              <a:spcBef>
                <a:spcPts val="0"/>
              </a:spcBef>
              <a:spcAft>
                <a:spcPts val="1200"/>
              </a:spcAft>
              <a:buFont typeface="Symbol" panose="05050102010706020507" pitchFamily="18" charset="2"/>
              <a:buChar char=""/>
            </a:pPr>
            <a:r>
              <a:rPr lang="en-US" sz="1200" b="1" dirty="0">
                <a:effectLst/>
                <a:latin typeface="Calibri" panose="020F0502020204030204" pitchFamily="34" charset="0"/>
                <a:ea typeface="Times New Roman" panose="02020603050405020304" pitchFamily="18" charset="0"/>
                <a:cs typeface="Times New Roman" panose="02020603050405020304" pitchFamily="18" charset="0"/>
              </a:rPr>
              <a:t>Closing Statement</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marR="0" lvl="1" indent="-285750">
              <a:spcBef>
                <a:spcPts val="0"/>
              </a:spcBef>
              <a:spcAft>
                <a:spcPts val="1200"/>
              </a:spcAft>
              <a:buFont typeface="Courier New" panose="02070309020205020404" pitchFamily="49" charset="0"/>
              <a:buChar char="o"/>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Prior to closing a hearing, an ALJ will determine whether the claimant and representative have any additional evidence to submit or disclose, and whether any other evidence is needed.  </a:t>
            </a:r>
          </a:p>
          <a:p>
            <a:pPr marL="742950" marR="0" lvl="1" indent="-285750">
              <a:spcBef>
                <a:spcPts val="0"/>
              </a:spcBef>
              <a:spcAft>
                <a:spcPts val="1200"/>
              </a:spcAft>
              <a:buFont typeface="Courier New" panose="02070309020205020404" pitchFamily="49" charset="0"/>
              <a:buChar char="o"/>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The ALJ will also advise the claimant and representative that the ALJ will issue a written decision setting forth the findings of fact and the conclusions of law.  Finally, the ALJ will state on the record that the hearing and the record are closed, unless additional records are needed.</a:t>
            </a:r>
          </a:p>
          <a:p>
            <a:endParaRPr lang="en-US" dirty="0"/>
          </a:p>
        </p:txBody>
      </p:sp>
      <p:sp>
        <p:nvSpPr>
          <p:cNvPr id="4" name="Slide Number Placeholder 3"/>
          <p:cNvSpPr>
            <a:spLocks noGrp="1"/>
          </p:cNvSpPr>
          <p:nvPr>
            <p:ph type="sldNum" sz="quarter" idx="5"/>
          </p:nvPr>
        </p:nvSpPr>
        <p:spPr/>
        <p:txBody>
          <a:bodyPr/>
          <a:lstStyle/>
          <a:p>
            <a:fld id="{117763EC-E1F6-406F-BA26-7E1171D75A72}" type="slidenum">
              <a:rPr lang="en-US" smtClean="0"/>
              <a:t>6</a:t>
            </a:fld>
            <a:endParaRPr lang="en-US"/>
          </a:p>
        </p:txBody>
      </p:sp>
    </p:spTree>
    <p:extLst>
      <p:ext uri="{BB962C8B-B14F-4D97-AF65-F5344CB8AC3E}">
        <p14:creationId xmlns:p14="http://schemas.microsoft.com/office/powerpoint/2010/main" val="31653204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spcBef>
                <a:spcPts val="0"/>
              </a:spcBef>
              <a:spcAft>
                <a:spcPts val="1200"/>
              </a:spcAft>
              <a:buFont typeface="Symbol" panose="05050102010706020507" pitchFamily="18" charset="2"/>
              <a:buChar char=""/>
            </a:pPr>
            <a:r>
              <a:rPr lang="en-US" sz="1200" b="1" dirty="0">
                <a:effectLst/>
                <a:latin typeface="Calibri" panose="020F0502020204030204" pitchFamily="34" charset="0"/>
                <a:ea typeface="Times New Roman" panose="02020603050405020304" pitchFamily="18" charset="0"/>
                <a:cs typeface="Times New Roman" panose="02020603050405020304" pitchFamily="18" charset="0"/>
              </a:rPr>
              <a:t>Post-Hearing</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marR="0" lvl="1" indent="-285750">
              <a:spcBef>
                <a:spcPts val="0"/>
              </a:spcBef>
              <a:spcAft>
                <a:spcPts val="1200"/>
              </a:spcAft>
              <a:buFont typeface="Courier New" panose="02070309020205020404" pitchFamily="49" charset="0"/>
              <a:buChar char="o"/>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Some case may need post-hearing development before an ALJ issues a decision.  </a:t>
            </a:r>
          </a:p>
          <a:p>
            <a:pPr marL="742950" marR="0" lvl="1" indent="-285750">
              <a:spcBef>
                <a:spcPts val="0"/>
              </a:spcBef>
              <a:spcAft>
                <a:spcPts val="1200"/>
              </a:spcAft>
              <a:buFont typeface="Courier New" panose="02070309020205020404" pitchFamily="49" charset="0"/>
              <a:buChar char="o"/>
            </a:pPr>
            <a:r>
              <a:rPr lang="en-US" sz="1200" b="1" dirty="0">
                <a:effectLst/>
                <a:latin typeface="Calibri" panose="020F0502020204030204" pitchFamily="34" charset="0"/>
                <a:ea typeface="Times New Roman" panose="02020603050405020304" pitchFamily="18" charset="0"/>
                <a:cs typeface="Times New Roman" panose="02020603050405020304" pitchFamily="18" charset="0"/>
              </a:rPr>
              <a:t>Additional Evidence</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spcBef>
                <a:spcPts val="0"/>
              </a:spcBef>
              <a:spcAft>
                <a:spcPts val="1200"/>
              </a:spcAft>
              <a:buFont typeface="Wingdings" panose="05000000000000000000" pitchFamily="2" charset="2"/>
              <a:buChar char=""/>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If the claimant or representative indicates that there is additional evidence to submit, the ALJ will determine whether to leave the record open for submission of the evidence.  </a:t>
            </a:r>
          </a:p>
          <a:p>
            <a:pPr marL="1143000" marR="0" lvl="2" indent="-228600">
              <a:spcBef>
                <a:spcPts val="0"/>
              </a:spcBef>
              <a:spcAft>
                <a:spcPts val="1200"/>
              </a:spcAft>
              <a:buFont typeface="Wingdings" panose="05000000000000000000" pitchFamily="2" charset="2"/>
              <a:buChar char=""/>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If relevant, the ALJ will determine how long the record will remain open to allow submission of the additional evidence.</a:t>
            </a:r>
          </a:p>
          <a:p>
            <a:pPr marL="742950" marR="0" lvl="1" indent="-285750">
              <a:spcBef>
                <a:spcPts val="0"/>
              </a:spcBef>
              <a:spcAft>
                <a:spcPts val="1200"/>
              </a:spcAft>
              <a:buFont typeface="Courier New" panose="02070309020205020404" pitchFamily="49" charset="0"/>
              <a:buChar char="o"/>
            </a:pPr>
            <a:r>
              <a:rPr lang="en-US" sz="1200" b="1" dirty="0">
                <a:effectLst/>
                <a:latin typeface="Calibri" panose="020F0502020204030204" pitchFamily="34" charset="0"/>
                <a:ea typeface="Times New Roman" panose="02020603050405020304" pitchFamily="18" charset="0"/>
                <a:cs typeface="Times New Roman" panose="02020603050405020304" pitchFamily="18" charset="0"/>
              </a:rPr>
              <a:t>Interrogatories</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spcBef>
                <a:spcPts val="0"/>
              </a:spcBef>
              <a:spcAft>
                <a:spcPts val="1200"/>
              </a:spcAft>
              <a:buFont typeface="Wingdings" panose="05000000000000000000" pitchFamily="2" charset="2"/>
              <a:buChar char=""/>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If testimony at a hearing leaves unanswered questions, the ALJ may supplement the hearing record with additional documentary evidence.  </a:t>
            </a:r>
          </a:p>
          <a:p>
            <a:pPr marL="1143000" marR="0" lvl="2" indent="-228600">
              <a:spcBef>
                <a:spcPts val="0"/>
              </a:spcBef>
              <a:spcAft>
                <a:spcPts val="1200"/>
              </a:spcAft>
              <a:buFont typeface="Wingdings" panose="05000000000000000000" pitchFamily="2" charset="2"/>
              <a:buChar char=""/>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Often, this involves sending an interrogatory to a medical or vocational expert.  </a:t>
            </a:r>
          </a:p>
          <a:p>
            <a:pPr marL="742950" marR="0" lvl="1" indent="-285750">
              <a:spcBef>
                <a:spcPts val="0"/>
              </a:spcBef>
              <a:spcAft>
                <a:spcPts val="1200"/>
              </a:spcAft>
              <a:buFont typeface="Courier New" panose="02070309020205020404" pitchFamily="49" charset="0"/>
              <a:buChar char="o"/>
            </a:pPr>
            <a:r>
              <a:rPr lang="en-US" sz="1200" b="1" dirty="0">
                <a:effectLst/>
                <a:latin typeface="Calibri" panose="020F0502020204030204" pitchFamily="34" charset="0"/>
                <a:ea typeface="Times New Roman" panose="02020603050405020304" pitchFamily="18" charset="0"/>
                <a:cs typeface="Times New Roman" panose="02020603050405020304" pitchFamily="18" charset="0"/>
              </a:rPr>
              <a:t>Proffer</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spcBef>
                <a:spcPts val="0"/>
              </a:spcBef>
              <a:spcAft>
                <a:spcPts val="1200"/>
              </a:spcAft>
              <a:buFont typeface="Wingdings" panose="05000000000000000000" pitchFamily="2" charset="2"/>
              <a:buChar char=""/>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If an ALJ receives additional evidence after the hearing from a source other than the claimant or the representative, and the ALJ proposes to admit the evidence into the record, the ALJ will proffer the evidence to the claimant and the representative unless the claimant waived the right to examine post-hearing evidence or the ALJ issues a fully favorable decision.  </a:t>
            </a:r>
          </a:p>
          <a:p>
            <a:pPr marL="1143000" marR="0" lvl="2" indent="-228600">
              <a:spcBef>
                <a:spcPts val="0"/>
              </a:spcBef>
              <a:spcAft>
                <a:spcPts val="1200"/>
              </a:spcAft>
              <a:buFont typeface="Wingdings" panose="05000000000000000000" pitchFamily="2" charset="2"/>
              <a:buChar char=""/>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When proffer is required, the ALJ will usually offer the claimant an opportunity for a supplemental hearing.</a:t>
            </a:r>
          </a:p>
          <a:p>
            <a:pPr marL="742950" marR="0" lvl="1" indent="-285750">
              <a:spcBef>
                <a:spcPts val="0"/>
              </a:spcBef>
              <a:spcAft>
                <a:spcPts val="1200"/>
              </a:spcAft>
              <a:buFont typeface="Courier New" panose="02070309020205020404" pitchFamily="49" charset="0"/>
              <a:buChar char="o"/>
            </a:pPr>
            <a:r>
              <a:rPr lang="en-US" sz="1200" b="1" dirty="0">
                <a:effectLst/>
                <a:latin typeface="Calibri" panose="020F0502020204030204" pitchFamily="34" charset="0"/>
                <a:ea typeface="Times New Roman" panose="02020603050405020304" pitchFamily="18" charset="0"/>
                <a:cs typeface="Times New Roman" panose="02020603050405020304" pitchFamily="18" charset="0"/>
              </a:rPr>
              <a:t>Continued/Supplemental Hearing</a:t>
            </a: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 </a:t>
            </a:r>
          </a:p>
          <a:p>
            <a:pPr marL="1143000" marR="0" lvl="2" indent="-228600">
              <a:spcBef>
                <a:spcPts val="0"/>
              </a:spcBef>
              <a:spcAft>
                <a:spcPts val="1200"/>
              </a:spcAft>
              <a:buFont typeface="Wingdings" panose="05000000000000000000" pitchFamily="2" charset="2"/>
              <a:buChar char=""/>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An ALJ may adjourn a hearing in progress and continue it at a later date or conduct a supplemental hearing to supplement the hearing record with additional oral testimony. </a:t>
            </a:r>
          </a:p>
          <a:p>
            <a:endParaRPr lang="en-US" dirty="0"/>
          </a:p>
        </p:txBody>
      </p:sp>
      <p:sp>
        <p:nvSpPr>
          <p:cNvPr id="4" name="Slide Number Placeholder 3"/>
          <p:cNvSpPr>
            <a:spLocks noGrp="1"/>
          </p:cNvSpPr>
          <p:nvPr>
            <p:ph type="sldNum" sz="quarter" idx="5"/>
          </p:nvPr>
        </p:nvSpPr>
        <p:spPr/>
        <p:txBody>
          <a:bodyPr/>
          <a:lstStyle/>
          <a:p>
            <a:fld id="{117763EC-E1F6-406F-BA26-7E1171D75A72}" type="slidenum">
              <a:rPr lang="en-US" smtClean="0"/>
              <a:t>7</a:t>
            </a:fld>
            <a:endParaRPr lang="en-US"/>
          </a:p>
        </p:txBody>
      </p:sp>
    </p:spTree>
    <p:extLst>
      <p:ext uri="{BB962C8B-B14F-4D97-AF65-F5344CB8AC3E}">
        <p14:creationId xmlns:p14="http://schemas.microsoft.com/office/powerpoint/2010/main" val="16876186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spcBef>
                <a:spcPts val="0"/>
              </a:spcBef>
              <a:spcAft>
                <a:spcPts val="1200"/>
              </a:spcAft>
              <a:buFont typeface="Symbol" panose="05050102010706020507" pitchFamily="18" charset="2"/>
              <a:buChar char=""/>
            </a:pPr>
            <a:r>
              <a:rPr lang="en-US" sz="1200" b="1" dirty="0">
                <a:effectLst/>
                <a:latin typeface="Calibri" panose="020F0502020204030204" pitchFamily="34" charset="0"/>
                <a:ea typeface="Times New Roman" panose="02020603050405020304" pitchFamily="18" charset="0"/>
                <a:cs typeface="Times New Roman" panose="02020603050405020304" pitchFamily="18" charset="0"/>
              </a:rPr>
              <a:t>Issue Decision</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marR="0" lvl="1" indent="-285750">
              <a:spcBef>
                <a:spcPts val="0"/>
              </a:spcBef>
              <a:spcAft>
                <a:spcPts val="1200"/>
              </a:spcAft>
              <a:buFont typeface="Courier New" panose="02070309020205020404" pitchFamily="49" charset="0"/>
              <a:buChar char="o"/>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Generally, upon completion of all needed hearing proceedings, an ALJ will complete action on a claimant’s request for hearing by issuing a written decision.  </a:t>
            </a:r>
          </a:p>
          <a:p>
            <a:pPr marL="742950" marR="0" lvl="1" indent="-285750">
              <a:spcBef>
                <a:spcPts val="0"/>
              </a:spcBef>
              <a:spcAft>
                <a:spcPts val="1200"/>
              </a:spcAft>
              <a:buFont typeface="Courier New" panose="02070309020205020404" pitchFamily="49" charset="0"/>
              <a:buChar char="o"/>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The decision will identify the claimant, the jurisdiction and procedural history, the issues and applicable law, findings of fact and conclusions of law, and the ultimate conclusion of the case.  </a:t>
            </a:r>
          </a:p>
          <a:p>
            <a:pPr marL="742950" marR="0" lvl="1" indent="-285750">
              <a:spcBef>
                <a:spcPts val="0"/>
              </a:spcBef>
              <a:spcAft>
                <a:spcPts val="1200"/>
              </a:spcAft>
              <a:buFont typeface="Courier New" panose="02070309020205020404" pitchFamily="49" charset="0"/>
              <a:buChar char="o"/>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ALJ decisions are categorized as fully favorable, partially favorable, and unfavorable.  </a:t>
            </a:r>
          </a:p>
          <a:p>
            <a:pPr marL="1143000" marR="0" lvl="2" indent="-228600">
              <a:spcBef>
                <a:spcPts val="0"/>
              </a:spcBef>
              <a:spcAft>
                <a:spcPts val="1200"/>
              </a:spcAft>
              <a:buFont typeface="Wingdings" panose="05000000000000000000" pitchFamily="2" charset="2"/>
              <a:buChar char=""/>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In a fully favorable decision, the ALJ decides all issues in the claimant’s favor.  </a:t>
            </a:r>
          </a:p>
          <a:p>
            <a:pPr marL="1143000" marR="0" lvl="2" indent="-228600">
              <a:spcBef>
                <a:spcPts val="0"/>
              </a:spcBef>
              <a:spcAft>
                <a:spcPts val="1200"/>
              </a:spcAft>
              <a:buFont typeface="Wingdings" panose="05000000000000000000" pitchFamily="2" charset="2"/>
              <a:buChar char=""/>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In a partially favorable decision, the ALJ decides some issues in the claimant’s favor but some issues not in the claimant’s favor.  </a:t>
            </a:r>
          </a:p>
          <a:p>
            <a:pPr marL="1600200" marR="0" lvl="3" indent="-228600">
              <a:spcBef>
                <a:spcPts val="0"/>
              </a:spcBef>
              <a:spcAft>
                <a:spcPts val="1200"/>
              </a:spcAft>
              <a:buFont typeface="Symbol" panose="05050102010706020507" pitchFamily="18" charset="2"/>
              <a:buChar char=""/>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For example, when an ALJ finds that a claimant is disabled at a date later than the date that the claimant alleges they became disabled. </a:t>
            </a:r>
          </a:p>
          <a:p>
            <a:pPr marL="1143000" marR="0" lvl="2" indent="-228600">
              <a:spcBef>
                <a:spcPts val="0"/>
              </a:spcBef>
              <a:spcAft>
                <a:spcPts val="1200"/>
              </a:spcAft>
              <a:buFont typeface="Wingdings" panose="05000000000000000000" pitchFamily="2" charset="2"/>
              <a:buChar char=""/>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In an unfavorable decision, the ALJ does not decide any of the issues in the claimant’s favor.  </a:t>
            </a:r>
          </a:p>
          <a:p>
            <a:endParaRPr lang="en-US" dirty="0"/>
          </a:p>
        </p:txBody>
      </p:sp>
      <p:sp>
        <p:nvSpPr>
          <p:cNvPr id="4" name="Slide Number Placeholder 3"/>
          <p:cNvSpPr>
            <a:spLocks noGrp="1"/>
          </p:cNvSpPr>
          <p:nvPr>
            <p:ph type="sldNum" sz="quarter" idx="5"/>
          </p:nvPr>
        </p:nvSpPr>
        <p:spPr/>
        <p:txBody>
          <a:bodyPr/>
          <a:lstStyle/>
          <a:p>
            <a:fld id="{117763EC-E1F6-406F-BA26-7E1171D75A72}" type="slidenum">
              <a:rPr lang="en-US" smtClean="0"/>
              <a:t>8</a:t>
            </a:fld>
            <a:endParaRPr lang="en-US"/>
          </a:p>
        </p:txBody>
      </p:sp>
    </p:spTree>
    <p:extLst>
      <p:ext uri="{BB962C8B-B14F-4D97-AF65-F5344CB8AC3E}">
        <p14:creationId xmlns:p14="http://schemas.microsoft.com/office/powerpoint/2010/main" val="30275862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spcBef>
                <a:spcPts val="0"/>
              </a:spcBef>
              <a:spcAft>
                <a:spcPts val="1200"/>
              </a:spcAft>
              <a:buFont typeface="Symbol" panose="05050102010706020507" pitchFamily="18" charset="2"/>
              <a:buChar char=""/>
            </a:pPr>
            <a:r>
              <a:rPr lang="en-US" sz="1200" b="1" dirty="0">
                <a:effectLst/>
                <a:latin typeface="Calibri" panose="020F0502020204030204" pitchFamily="34" charset="0"/>
                <a:ea typeface="Times New Roman" panose="02020603050405020304" pitchFamily="18" charset="0"/>
                <a:cs typeface="Times New Roman" panose="02020603050405020304" pitchFamily="18" charset="0"/>
              </a:rPr>
              <a:t>Best Practices</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marR="0" lvl="1" indent="-285750">
              <a:spcBef>
                <a:spcPts val="0"/>
              </a:spcBef>
              <a:spcAft>
                <a:spcPts val="1200"/>
              </a:spcAft>
              <a:buFont typeface="Courier New" panose="02070309020205020404" pitchFamily="49" charset="0"/>
              <a:buChar char="o"/>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We recommend that representatives review the best practices for claimant’s representatives on the agency’s website at </a:t>
            </a:r>
            <a:r>
              <a:rPr lang="en-US" sz="1200" u="sng" dirty="0">
                <a:solidFill>
                  <a:srgbClr val="0000FF"/>
                </a:solidFill>
                <a:effectLst/>
                <a:latin typeface="Calibri" panose="020F0502020204030204" pitchFamily="34" charset="0"/>
                <a:ea typeface="Times New Roman" panose="02020603050405020304" pitchFamily="18" charset="0"/>
                <a:cs typeface="Times New Roman" panose="02020603050405020304" pitchFamily="18" charset="0"/>
                <a:hlinkClick r:id="rId3"/>
              </a:rPr>
              <a:t>www.ssa.gov/appeals/best_practices.html</a:t>
            </a: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  </a:t>
            </a:r>
          </a:p>
          <a:p>
            <a:pPr marL="742950" marR="0" lvl="1" indent="-285750">
              <a:spcBef>
                <a:spcPts val="0"/>
              </a:spcBef>
              <a:spcAft>
                <a:spcPts val="1200"/>
              </a:spcAft>
              <a:buFont typeface="Courier New" panose="02070309020205020404" pitchFamily="49" charset="0"/>
              <a:buChar char="o"/>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The following best practices are particularly relevant:  </a:t>
            </a:r>
          </a:p>
          <a:p>
            <a:pPr marL="742950" marR="0" lvl="1" indent="-285750">
              <a:spcBef>
                <a:spcPts val="0"/>
              </a:spcBef>
              <a:spcAft>
                <a:spcPts val="1200"/>
              </a:spcAft>
              <a:buFont typeface="Courier New" panose="02070309020205020404" pitchFamily="49" charset="0"/>
              <a:buChar char="o"/>
            </a:pPr>
            <a:r>
              <a:rPr lang="en-US" sz="1200" b="1" dirty="0">
                <a:effectLst/>
                <a:latin typeface="Calibri" panose="020F0502020204030204" pitchFamily="34" charset="0"/>
                <a:ea typeface="Times New Roman" panose="02020603050405020304" pitchFamily="18" charset="0"/>
                <a:cs typeface="Times New Roman" panose="02020603050405020304" pitchFamily="18" charset="0"/>
              </a:rPr>
              <a:t>Rules of Conduct and Standards of Responsibility for Representatives</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spcBef>
                <a:spcPts val="0"/>
              </a:spcBef>
              <a:spcAft>
                <a:spcPts val="1200"/>
              </a:spcAft>
              <a:buFont typeface="Wingdings" panose="05000000000000000000" pitchFamily="2" charset="2"/>
              <a:buChar char=""/>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All representatives should be familiar with, and follow, the rules set forth in our regulations at 20 CFR </a:t>
            </a:r>
            <a:r>
              <a:rPr lang="en-US" sz="1200" u="sng" dirty="0">
                <a:solidFill>
                  <a:srgbClr val="0000FF"/>
                </a:solidFill>
                <a:effectLst/>
                <a:latin typeface="Calibri" panose="020F0502020204030204" pitchFamily="34" charset="0"/>
                <a:ea typeface="Times New Roman" panose="02020603050405020304" pitchFamily="18" charset="0"/>
                <a:cs typeface="Times New Roman" panose="02020603050405020304" pitchFamily="18" charset="0"/>
                <a:hlinkClick r:id="rId4" tooltip="takes you to the eCFR Website"/>
              </a:rPr>
              <a:t>404.1740</a:t>
            </a: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 and </a:t>
            </a:r>
            <a:r>
              <a:rPr lang="en-US" sz="1200" u="sng" dirty="0">
                <a:solidFill>
                  <a:srgbClr val="0000FF"/>
                </a:solidFill>
                <a:effectLst/>
                <a:latin typeface="Calibri" panose="020F0502020204030204" pitchFamily="34" charset="0"/>
                <a:ea typeface="Times New Roman" panose="02020603050405020304" pitchFamily="18" charset="0"/>
                <a:cs typeface="Times New Roman" panose="02020603050405020304" pitchFamily="18" charset="0"/>
                <a:hlinkClick r:id="rId5" tooltip="takes you to the eCFR Website"/>
              </a:rPr>
              <a:t>416.1540</a:t>
            </a: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  </a:t>
            </a:r>
          </a:p>
          <a:p>
            <a:pPr marL="1143000" marR="0" lvl="2" indent="-228600">
              <a:spcBef>
                <a:spcPts val="0"/>
              </a:spcBef>
              <a:spcAft>
                <a:spcPts val="1200"/>
              </a:spcAft>
              <a:buFont typeface="Wingdings" panose="05000000000000000000" pitchFamily="2" charset="2"/>
              <a:buChar char=""/>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These rules identify both the affirmative duties of a representative and the prohibited actions.</a:t>
            </a:r>
          </a:p>
          <a:p>
            <a:pPr marL="742950" marR="0" lvl="1" indent="-285750">
              <a:spcBef>
                <a:spcPts val="0"/>
              </a:spcBef>
              <a:spcAft>
                <a:spcPts val="1200"/>
              </a:spcAft>
              <a:buFont typeface="Courier New" panose="02070309020205020404" pitchFamily="49" charset="0"/>
              <a:buChar char="o"/>
            </a:pPr>
            <a:r>
              <a:rPr lang="en-US" sz="1200" b="1" dirty="0">
                <a:effectLst/>
                <a:latin typeface="Calibri" panose="020F0502020204030204" pitchFamily="34" charset="0"/>
                <a:ea typeface="Times New Roman" panose="02020603050405020304" pitchFamily="18" charset="0"/>
                <a:cs typeface="Times New Roman" panose="02020603050405020304" pitchFamily="18" charset="0"/>
              </a:rPr>
              <a:t>Evidence Submission</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spcBef>
                <a:spcPts val="0"/>
              </a:spcBef>
              <a:spcAft>
                <a:spcPts val="1200"/>
              </a:spcAft>
              <a:buFont typeface="Wingdings" panose="05000000000000000000" pitchFamily="2" charset="2"/>
              <a:buChar char=""/>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Submit or inform us about all known evidence relating to whether the claimant is disabled.</a:t>
            </a:r>
          </a:p>
          <a:p>
            <a:pPr marL="1143000" marR="0" lvl="2" indent="-228600">
              <a:spcBef>
                <a:spcPts val="0"/>
              </a:spcBef>
              <a:spcAft>
                <a:spcPts val="1200"/>
              </a:spcAft>
              <a:buFont typeface="Wingdings" panose="05000000000000000000" pitchFamily="2" charset="2"/>
              <a:buChar char=""/>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Submit evidence as far in advance of the hearing as possible. </a:t>
            </a:r>
          </a:p>
          <a:p>
            <a:pPr marL="1600200" marR="0" lvl="3" indent="-228600">
              <a:spcBef>
                <a:spcPts val="0"/>
              </a:spcBef>
              <a:spcAft>
                <a:spcPts val="1200"/>
              </a:spcAft>
              <a:buFont typeface="Symbol" panose="05050102010706020507" pitchFamily="18" charset="2"/>
              <a:buChar char=""/>
            </a:pPr>
            <a:r>
              <a:rPr lang="en-US" sz="1200" b="1" dirty="0">
                <a:effectLst/>
                <a:latin typeface="Calibri" panose="020F0502020204030204" pitchFamily="34" charset="0"/>
                <a:ea typeface="Times New Roman" panose="02020603050405020304" pitchFamily="18" charset="0"/>
                <a:cs typeface="Times New Roman" panose="02020603050405020304" pitchFamily="18" charset="0"/>
              </a:rPr>
              <a:t>Reminder</a:t>
            </a: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 Claimants must generally inform us about or submit written evidence at least 5 business days before the scheduled hearing.  </a:t>
            </a:r>
          </a:p>
          <a:p>
            <a:pPr marL="1143000" marR="0" lvl="2" indent="-228600">
              <a:spcBef>
                <a:spcPts val="0"/>
              </a:spcBef>
              <a:spcAft>
                <a:spcPts val="1200"/>
              </a:spcAft>
              <a:buFont typeface="Wingdings" panose="05000000000000000000" pitchFamily="2" charset="2"/>
              <a:buChar char=""/>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Do not submit voluminous records as one document.</a:t>
            </a:r>
          </a:p>
          <a:p>
            <a:pPr marL="1143000" marR="0" lvl="2" indent="-228600">
              <a:spcBef>
                <a:spcPts val="0"/>
              </a:spcBef>
              <a:spcAft>
                <a:spcPts val="1200"/>
              </a:spcAft>
              <a:buFont typeface="Wingdings" panose="05000000000000000000" pitchFamily="2" charset="2"/>
              <a:buChar char=""/>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Do not submit duplicative or illegible evidence.</a:t>
            </a:r>
          </a:p>
          <a:p>
            <a:pPr marL="1143000" marR="0" lvl="2" indent="-228600">
              <a:spcBef>
                <a:spcPts val="0"/>
              </a:spcBef>
              <a:spcAft>
                <a:spcPts val="1200"/>
              </a:spcAft>
              <a:buFont typeface="Wingdings" panose="05000000000000000000" pitchFamily="2" charset="2"/>
              <a:buChar char=""/>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Submit evidence to us electronically when required/possible. </a:t>
            </a:r>
          </a:p>
          <a:p>
            <a:pPr marL="1143000" marR="0" lvl="2" indent="-228600">
              <a:spcBef>
                <a:spcPts val="0"/>
              </a:spcBef>
              <a:spcAft>
                <a:spcPts val="1200"/>
              </a:spcAft>
              <a:buFont typeface="Wingdings" panose="05000000000000000000" pitchFamily="2" charset="2"/>
              <a:buChar char=""/>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Submit a cover letter with the evidence identifying what is being submitted and the dates of the evidence.</a:t>
            </a:r>
          </a:p>
          <a:p>
            <a:pPr marL="742950" marR="0" lvl="1" indent="-285750">
              <a:spcBef>
                <a:spcPts val="0"/>
              </a:spcBef>
              <a:spcAft>
                <a:spcPts val="1200"/>
              </a:spcAft>
              <a:buFont typeface="Courier New" panose="02070309020205020404" pitchFamily="49" charset="0"/>
              <a:buChar char="o"/>
            </a:pPr>
            <a:r>
              <a:rPr lang="en-US" sz="1200" b="1" dirty="0">
                <a:effectLst/>
                <a:latin typeface="Calibri" panose="020F0502020204030204" pitchFamily="34" charset="0"/>
                <a:ea typeface="Times New Roman" panose="02020603050405020304" pitchFamily="18" charset="0"/>
                <a:cs typeface="Times New Roman" panose="02020603050405020304" pitchFamily="18" charset="0"/>
              </a:rPr>
              <a:t>Pre-Hearing Brief</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spcBef>
                <a:spcPts val="0"/>
              </a:spcBef>
              <a:spcAft>
                <a:spcPts val="1200"/>
              </a:spcAft>
              <a:buFont typeface="Wingdings" panose="05000000000000000000" pitchFamily="2" charset="2"/>
              <a:buChar char=""/>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Submit timely and concise pre-hearing briefs whenever possible.</a:t>
            </a:r>
          </a:p>
          <a:p>
            <a:pPr marL="742950" marR="0" lvl="1" indent="-285750">
              <a:spcBef>
                <a:spcPts val="0"/>
              </a:spcBef>
              <a:spcAft>
                <a:spcPts val="1200"/>
              </a:spcAft>
              <a:buFont typeface="Courier New" panose="02070309020205020404" pitchFamily="49" charset="0"/>
              <a:buChar char="o"/>
            </a:pPr>
            <a:r>
              <a:rPr lang="en-US" sz="1200" b="1" dirty="0">
                <a:effectLst/>
                <a:latin typeface="Calibri" panose="020F0502020204030204" pitchFamily="34" charset="0"/>
                <a:ea typeface="Times New Roman" panose="02020603050405020304" pitchFamily="18" charset="0"/>
                <a:cs typeface="Times New Roman" panose="02020603050405020304" pitchFamily="18" charset="0"/>
              </a:rPr>
              <a:t>COVID-19</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0" marR="0" lvl="2" indent="-228600">
              <a:spcBef>
                <a:spcPts val="0"/>
              </a:spcBef>
              <a:spcAft>
                <a:spcPts val="1200"/>
              </a:spcAft>
              <a:buFont typeface="Wingdings" panose="05000000000000000000" pitchFamily="2" charset="2"/>
              <a:buChar char=""/>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During COVID-19, submit as soon as possible the COVID-19 Remote Hearing Agreement Form indicating whether the claimant or representative consents to a telephone or online video hearing. </a:t>
            </a:r>
          </a:p>
          <a:p>
            <a:endParaRPr lang="en-US" dirty="0"/>
          </a:p>
        </p:txBody>
      </p:sp>
      <p:sp>
        <p:nvSpPr>
          <p:cNvPr id="4" name="Slide Number Placeholder 3"/>
          <p:cNvSpPr>
            <a:spLocks noGrp="1"/>
          </p:cNvSpPr>
          <p:nvPr>
            <p:ph type="sldNum" sz="quarter" idx="5"/>
          </p:nvPr>
        </p:nvSpPr>
        <p:spPr/>
        <p:txBody>
          <a:bodyPr/>
          <a:lstStyle/>
          <a:p>
            <a:fld id="{117763EC-E1F6-406F-BA26-7E1171D75A72}" type="slidenum">
              <a:rPr lang="en-US" smtClean="0"/>
              <a:t>9</a:t>
            </a:fld>
            <a:endParaRPr lang="en-US"/>
          </a:p>
        </p:txBody>
      </p:sp>
    </p:spTree>
    <p:extLst>
      <p:ext uri="{BB962C8B-B14F-4D97-AF65-F5344CB8AC3E}">
        <p14:creationId xmlns:p14="http://schemas.microsoft.com/office/powerpoint/2010/main" val="29612475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787C9C8-D626-430D-8FCE-4A4862105360}" type="datetimeFigureOut">
              <a:rPr lang="en-US" smtClean="0"/>
              <a:t>5/18/2022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220422-2897-48F9-8F5A-71ED8B41CF91}" type="slidenum">
              <a:rPr lang="en-US" smtClean="0"/>
              <a:t>‹#›</a:t>
            </a:fld>
            <a:endParaRPr lang="en-US"/>
          </a:p>
        </p:txBody>
      </p:sp>
    </p:spTree>
    <p:extLst>
      <p:ext uri="{BB962C8B-B14F-4D97-AF65-F5344CB8AC3E}">
        <p14:creationId xmlns:p14="http://schemas.microsoft.com/office/powerpoint/2010/main" val="3190868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787C9C8-D626-430D-8FCE-4A4862105360}" type="datetimeFigureOut">
              <a:rPr lang="en-US" smtClean="0"/>
              <a:t>5/18/2022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220422-2897-48F9-8F5A-71ED8B41CF91}" type="slidenum">
              <a:rPr lang="en-US" smtClean="0"/>
              <a:t>‹#›</a:t>
            </a:fld>
            <a:endParaRPr lang="en-US"/>
          </a:p>
        </p:txBody>
      </p:sp>
    </p:spTree>
    <p:extLst>
      <p:ext uri="{BB962C8B-B14F-4D97-AF65-F5344CB8AC3E}">
        <p14:creationId xmlns:p14="http://schemas.microsoft.com/office/powerpoint/2010/main" val="4850860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787C9C8-D626-430D-8FCE-4A4862105360}" type="datetimeFigureOut">
              <a:rPr lang="en-US" smtClean="0"/>
              <a:t>5/18/2022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220422-2897-48F9-8F5A-71ED8B41CF91}"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8502783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787C9C8-D626-430D-8FCE-4A4862105360}" type="datetimeFigureOut">
              <a:rPr lang="en-US" smtClean="0"/>
              <a:t>5/18/2022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220422-2897-48F9-8F5A-71ED8B41CF91}" type="slidenum">
              <a:rPr lang="en-US" smtClean="0"/>
              <a:t>‹#›</a:t>
            </a:fld>
            <a:endParaRPr lang="en-US"/>
          </a:p>
        </p:txBody>
      </p:sp>
    </p:spTree>
    <p:extLst>
      <p:ext uri="{BB962C8B-B14F-4D97-AF65-F5344CB8AC3E}">
        <p14:creationId xmlns:p14="http://schemas.microsoft.com/office/powerpoint/2010/main" val="11161863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787C9C8-D626-430D-8FCE-4A4862105360}" type="datetimeFigureOut">
              <a:rPr lang="en-US" smtClean="0"/>
              <a:t>5/18/2022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220422-2897-48F9-8F5A-71ED8B41CF91}"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130354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787C9C8-D626-430D-8FCE-4A4862105360}" type="datetimeFigureOut">
              <a:rPr lang="en-US" smtClean="0"/>
              <a:t>5/18/2022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220422-2897-48F9-8F5A-71ED8B41CF91}" type="slidenum">
              <a:rPr lang="en-US" smtClean="0"/>
              <a:t>‹#›</a:t>
            </a:fld>
            <a:endParaRPr lang="en-US"/>
          </a:p>
        </p:txBody>
      </p:sp>
    </p:spTree>
    <p:extLst>
      <p:ext uri="{BB962C8B-B14F-4D97-AF65-F5344CB8AC3E}">
        <p14:creationId xmlns:p14="http://schemas.microsoft.com/office/powerpoint/2010/main" val="30162626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787C9C8-D626-430D-8FCE-4A4862105360}" type="datetimeFigureOut">
              <a:rPr lang="en-US" smtClean="0"/>
              <a:t>5/18/2022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220422-2897-48F9-8F5A-71ED8B41CF91}" type="slidenum">
              <a:rPr lang="en-US" smtClean="0"/>
              <a:t>‹#›</a:t>
            </a:fld>
            <a:endParaRPr lang="en-US"/>
          </a:p>
        </p:txBody>
      </p:sp>
    </p:spTree>
    <p:extLst>
      <p:ext uri="{BB962C8B-B14F-4D97-AF65-F5344CB8AC3E}">
        <p14:creationId xmlns:p14="http://schemas.microsoft.com/office/powerpoint/2010/main" val="23505823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787C9C8-D626-430D-8FCE-4A4862105360}" type="datetimeFigureOut">
              <a:rPr lang="en-US" smtClean="0"/>
              <a:t>5/18/2022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220422-2897-48F9-8F5A-71ED8B41CF91}" type="slidenum">
              <a:rPr lang="en-US" smtClean="0"/>
              <a:t>‹#›</a:t>
            </a:fld>
            <a:endParaRPr lang="en-US"/>
          </a:p>
        </p:txBody>
      </p:sp>
    </p:spTree>
    <p:extLst>
      <p:ext uri="{BB962C8B-B14F-4D97-AF65-F5344CB8AC3E}">
        <p14:creationId xmlns:p14="http://schemas.microsoft.com/office/powerpoint/2010/main" val="31638484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787C9C8-D626-430D-8FCE-4A4862105360}" type="datetimeFigureOut">
              <a:rPr lang="en-US" smtClean="0"/>
              <a:t>5/18/2022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220422-2897-48F9-8F5A-71ED8B41CF91}" type="slidenum">
              <a:rPr lang="en-US" smtClean="0"/>
              <a:t>‹#›</a:t>
            </a:fld>
            <a:endParaRPr lang="en-US"/>
          </a:p>
        </p:txBody>
      </p:sp>
    </p:spTree>
    <p:extLst>
      <p:ext uri="{BB962C8B-B14F-4D97-AF65-F5344CB8AC3E}">
        <p14:creationId xmlns:p14="http://schemas.microsoft.com/office/powerpoint/2010/main" val="3874821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787C9C8-D626-430D-8FCE-4A4862105360}" type="datetimeFigureOut">
              <a:rPr lang="en-US" smtClean="0"/>
              <a:t>5/18/2022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220422-2897-48F9-8F5A-71ED8B41CF91}" type="slidenum">
              <a:rPr lang="en-US" smtClean="0"/>
              <a:t>‹#›</a:t>
            </a:fld>
            <a:endParaRPr lang="en-US"/>
          </a:p>
        </p:txBody>
      </p:sp>
    </p:spTree>
    <p:extLst>
      <p:ext uri="{BB962C8B-B14F-4D97-AF65-F5344CB8AC3E}">
        <p14:creationId xmlns:p14="http://schemas.microsoft.com/office/powerpoint/2010/main" val="8964191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787C9C8-D626-430D-8FCE-4A4862105360}" type="datetimeFigureOut">
              <a:rPr lang="en-US" smtClean="0"/>
              <a:t>5/18/2022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220422-2897-48F9-8F5A-71ED8B41CF91}" type="slidenum">
              <a:rPr lang="en-US" smtClean="0"/>
              <a:t>‹#›</a:t>
            </a:fld>
            <a:endParaRPr lang="en-US"/>
          </a:p>
        </p:txBody>
      </p:sp>
    </p:spTree>
    <p:extLst>
      <p:ext uri="{BB962C8B-B14F-4D97-AF65-F5344CB8AC3E}">
        <p14:creationId xmlns:p14="http://schemas.microsoft.com/office/powerpoint/2010/main" val="6087817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787C9C8-D626-430D-8FCE-4A4862105360}" type="datetimeFigureOut">
              <a:rPr lang="en-US" smtClean="0"/>
              <a:t>5/18/2022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6220422-2897-48F9-8F5A-71ED8B41CF91}" type="slidenum">
              <a:rPr lang="en-US" smtClean="0"/>
              <a:t>‹#›</a:t>
            </a:fld>
            <a:endParaRPr lang="en-US"/>
          </a:p>
        </p:txBody>
      </p:sp>
    </p:spTree>
    <p:extLst>
      <p:ext uri="{BB962C8B-B14F-4D97-AF65-F5344CB8AC3E}">
        <p14:creationId xmlns:p14="http://schemas.microsoft.com/office/powerpoint/2010/main" val="12826389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787C9C8-D626-430D-8FCE-4A4862105360}" type="datetimeFigureOut">
              <a:rPr lang="en-US" smtClean="0"/>
              <a:t>5/18/2022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6220422-2897-48F9-8F5A-71ED8B41CF91}" type="slidenum">
              <a:rPr lang="en-US" smtClean="0"/>
              <a:t>‹#›</a:t>
            </a:fld>
            <a:endParaRPr lang="en-US"/>
          </a:p>
        </p:txBody>
      </p:sp>
    </p:spTree>
    <p:extLst>
      <p:ext uri="{BB962C8B-B14F-4D97-AF65-F5344CB8AC3E}">
        <p14:creationId xmlns:p14="http://schemas.microsoft.com/office/powerpoint/2010/main" val="3470673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87C9C8-D626-430D-8FCE-4A4862105360}" type="datetimeFigureOut">
              <a:rPr lang="en-US" smtClean="0"/>
              <a:t>5/18/2022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6220422-2897-48F9-8F5A-71ED8B41CF91}" type="slidenum">
              <a:rPr lang="en-US" smtClean="0"/>
              <a:t>‹#›</a:t>
            </a:fld>
            <a:endParaRPr lang="en-US"/>
          </a:p>
        </p:txBody>
      </p:sp>
    </p:spTree>
    <p:extLst>
      <p:ext uri="{BB962C8B-B14F-4D97-AF65-F5344CB8AC3E}">
        <p14:creationId xmlns:p14="http://schemas.microsoft.com/office/powerpoint/2010/main" val="33449704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787C9C8-D626-430D-8FCE-4A4862105360}" type="datetimeFigureOut">
              <a:rPr lang="en-US" smtClean="0"/>
              <a:t>5/18/2022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220422-2897-48F9-8F5A-71ED8B41CF91}" type="slidenum">
              <a:rPr lang="en-US" smtClean="0"/>
              <a:t>‹#›</a:t>
            </a:fld>
            <a:endParaRPr lang="en-US"/>
          </a:p>
        </p:txBody>
      </p:sp>
    </p:spTree>
    <p:extLst>
      <p:ext uri="{BB962C8B-B14F-4D97-AF65-F5344CB8AC3E}">
        <p14:creationId xmlns:p14="http://schemas.microsoft.com/office/powerpoint/2010/main" val="32894089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787C9C8-D626-430D-8FCE-4A4862105360}" type="datetimeFigureOut">
              <a:rPr lang="en-US" smtClean="0"/>
              <a:t>5/18/2022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220422-2897-48F9-8F5A-71ED8B41CF91}" type="slidenum">
              <a:rPr lang="en-US" smtClean="0"/>
              <a:t>‹#›</a:t>
            </a:fld>
            <a:endParaRPr lang="en-US"/>
          </a:p>
        </p:txBody>
      </p:sp>
    </p:spTree>
    <p:extLst>
      <p:ext uri="{BB962C8B-B14F-4D97-AF65-F5344CB8AC3E}">
        <p14:creationId xmlns:p14="http://schemas.microsoft.com/office/powerpoint/2010/main" val="1713972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787C9C8-D626-430D-8FCE-4A4862105360}" type="datetimeFigureOut">
              <a:rPr lang="en-US" smtClean="0"/>
              <a:t>5/18/2022</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76220422-2897-48F9-8F5A-71ED8B41CF91}" type="slidenum">
              <a:rPr lang="en-US" smtClean="0"/>
              <a:t>‹#›</a:t>
            </a:fld>
            <a:endParaRPr lang="en-US"/>
          </a:p>
        </p:txBody>
      </p:sp>
    </p:spTree>
    <p:extLst>
      <p:ext uri="{BB962C8B-B14F-4D97-AF65-F5344CB8AC3E}">
        <p14:creationId xmlns:p14="http://schemas.microsoft.com/office/powerpoint/2010/main" val="121820938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8.svg"/></Relationships>
</file>

<file path=ppt/slides/_rels/slide9.xml.rels><?xml version="1.0" encoding="UTF-8" standalone="yes"?>
<Relationships xmlns="http://schemas.openxmlformats.org/package/2006/relationships"><Relationship Id="rId3" Type="http://schemas.openxmlformats.org/officeDocument/2006/relationships/hyperlink" Target="http://www.ssa.gov/appeals/best_practices.html"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9179DE42-5613-4B35-A1E6-6CCBAA13C7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1" name="Straight Connector 20">
            <a:extLst>
              <a:ext uri="{FF2B5EF4-FFF2-40B4-BE49-F238E27FC236}">
                <a16:creationId xmlns:a16="http://schemas.microsoft.com/office/drawing/2014/main" id="{EB898B32-3891-4C3A-8F58-C5969D2E903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48300"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a:extLst>
              <a:ext uri="{FF2B5EF4-FFF2-40B4-BE49-F238E27FC236}">
                <a16:creationId xmlns:a16="http://schemas.microsoft.com/office/drawing/2014/main" id="{4AE4806D-B8F9-4679-A68A-9BD21C01A30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7175"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52FB45E9-914E-4471-AC87-E475CD5176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58764"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5">
            <a:extLst>
              <a:ext uri="{FF2B5EF4-FFF2-40B4-BE49-F238E27FC236}">
                <a16:creationId xmlns:a16="http://schemas.microsoft.com/office/drawing/2014/main" id="{C310626D-5743-49D4-8F7D-88C4F8F057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80730"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a:extLst>
              <a:ext uri="{FF2B5EF4-FFF2-40B4-BE49-F238E27FC236}">
                <a16:creationId xmlns:a16="http://schemas.microsoft.com/office/drawing/2014/main" id="{3C195FC1-B568-4C72-9902-34CB35DDD7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9621"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Rectangle 27">
            <a:extLst>
              <a:ext uri="{FF2B5EF4-FFF2-40B4-BE49-F238E27FC236}">
                <a16:creationId xmlns:a16="http://schemas.microsoft.com/office/drawing/2014/main" id="{EF2BDF77-362C-43F0-8CBB-A969EC2AE0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11788"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Isosceles Triangle 32">
            <a:extLst>
              <a:ext uri="{FF2B5EF4-FFF2-40B4-BE49-F238E27FC236}">
                <a16:creationId xmlns:a16="http://schemas.microsoft.com/office/drawing/2014/main" id="{4BE96B01-3929-432D-B8C2-ADBCB74C2E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48954"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Shape 34">
            <a:extLst>
              <a:ext uri="{FF2B5EF4-FFF2-40B4-BE49-F238E27FC236}">
                <a16:creationId xmlns:a16="http://schemas.microsoft.com/office/drawing/2014/main" id="{2A6FCDE6-CDE2-4C51-B18E-A95CFB6797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16287" y="-8467"/>
            <a:ext cx="9175713" cy="6866467"/>
          </a:xfrm>
          <a:custGeom>
            <a:avLst/>
            <a:gdLst>
              <a:gd name="connsiteX0" fmla="*/ 0 w 9175713"/>
              <a:gd name="connsiteY0" fmla="*/ 0 h 6866467"/>
              <a:gd name="connsiteX1" fmla="*/ 1249825 w 9175713"/>
              <a:gd name="connsiteY1" fmla="*/ 0 h 6866467"/>
              <a:gd name="connsiteX2" fmla="*/ 1249825 w 9175713"/>
              <a:gd name="connsiteY2" fmla="*/ 8467 h 6866467"/>
              <a:gd name="connsiteX3" fmla="*/ 9175713 w 9175713"/>
              <a:gd name="connsiteY3" fmla="*/ 8467 h 6866467"/>
              <a:gd name="connsiteX4" fmla="*/ 9175713 w 9175713"/>
              <a:gd name="connsiteY4" fmla="*/ 6866467 h 6866467"/>
              <a:gd name="connsiteX5" fmla="*/ 1249825 w 9175713"/>
              <a:gd name="connsiteY5" fmla="*/ 6866467 h 6866467"/>
              <a:gd name="connsiteX6" fmla="*/ 1109382 w 9175713"/>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75713" h="6866467">
                <a:moveTo>
                  <a:pt x="0" y="0"/>
                </a:moveTo>
                <a:lnTo>
                  <a:pt x="1249825" y="0"/>
                </a:lnTo>
                <a:lnTo>
                  <a:pt x="1249825" y="8467"/>
                </a:lnTo>
                <a:lnTo>
                  <a:pt x="9175713" y="8467"/>
                </a:lnTo>
                <a:lnTo>
                  <a:pt x="9175713" y="6866467"/>
                </a:lnTo>
                <a:lnTo>
                  <a:pt x="1249825" y="6866467"/>
                </a:lnTo>
                <a:lnTo>
                  <a:pt x="1109382" y="686646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64B9552-4765-4F47-87F1-4A94A68B48F3}"/>
              </a:ext>
            </a:extLst>
          </p:cNvPr>
          <p:cNvSpPr>
            <a:spLocks noGrp="1"/>
          </p:cNvSpPr>
          <p:nvPr>
            <p:ph type="ctrTitle"/>
          </p:nvPr>
        </p:nvSpPr>
        <p:spPr>
          <a:xfrm>
            <a:off x="4419136" y="1020871"/>
            <a:ext cx="6960759" cy="2849671"/>
          </a:xfrm>
        </p:spPr>
        <p:txBody>
          <a:bodyPr>
            <a:normAutofit/>
          </a:bodyPr>
          <a:lstStyle/>
          <a:p>
            <a:pPr algn="l"/>
            <a:r>
              <a:rPr lang="en-US" sz="6000" dirty="0">
                <a:solidFill>
                  <a:srgbClr val="FFFFFF"/>
                </a:solidFill>
              </a:rPr>
              <a:t>Social Security Disability Hearing Process</a:t>
            </a:r>
          </a:p>
        </p:txBody>
      </p:sp>
      <p:sp>
        <p:nvSpPr>
          <p:cNvPr id="3" name="Subtitle 2">
            <a:extLst>
              <a:ext uri="{FF2B5EF4-FFF2-40B4-BE49-F238E27FC236}">
                <a16:creationId xmlns:a16="http://schemas.microsoft.com/office/drawing/2014/main" id="{291E8A11-D2B9-4B2A-8C17-87709404BB36}"/>
              </a:ext>
            </a:extLst>
          </p:cNvPr>
          <p:cNvSpPr>
            <a:spLocks noGrp="1"/>
          </p:cNvSpPr>
          <p:nvPr>
            <p:ph type="subTitle" idx="1"/>
          </p:nvPr>
        </p:nvSpPr>
        <p:spPr>
          <a:xfrm>
            <a:off x="4548104" y="3962088"/>
            <a:ext cx="6112077" cy="1186108"/>
          </a:xfrm>
        </p:spPr>
        <p:txBody>
          <a:bodyPr>
            <a:normAutofit/>
          </a:bodyPr>
          <a:lstStyle/>
          <a:p>
            <a:pPr algn="l"/>
            <a:endParaRPr lang="en-US" dirty="0">
              <a:solidFill>
                <a:srgbClr val="FFFFFF">
                  <a:alpha val="70000"/>
                </a:srgbClr>
              </a:solidFill>
            </a:endParaRPr>
          </a:p>
        </p:txBody>
      </p:sp>
      <p:sp>
        <p:nvSpPr>
          <p:cNvPr id="37" name="Isosceles Triangle 36">
            <a:extLst>
              <a:ext uri="{FF2B5EF4-FFF2-40B4-BE49-F238E27FC236}">
                <a16:creationId xmlns:a16="http://schemas.microsoft.com/office/drawing/2014/main" id="{9D2E8756-2465-473A-BA2A-2DB1D62247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062562" y="3271487"/>
            <a:ext cx="220660" cy="186439"/>
          </a:xfrm>
          <a:prstGeom prst="triangl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64478259"/>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88C9B83F-64CD-41C1-925F-A08801FFD0B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E1655065-0BD7-4422-BEC0-4401E998090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4DDD90AC-ABEC-4A76-9C9C-AD0A5F8FC7F2}"/>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21A8AFEF-EC50-4C0B-9C64-814B76C820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25">
              <a:extLst>
                <a:ext uri="{FF2B5EF4-FFF2-40B4-BE49-F238E27FC236}">
                  <a16:creationId xmlns:a16="http://schemas.microsoft.com/office/drawing/2014/main" id="{CAFAA800-E117-4357-84E4-56B63EA03E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3">
              <a:extLst>
                <a:ext uri="{FF2B5EF4-FFF2-40B4-BE49-F238E27FC236}">
                  <a16:creationId xmlns:a16="http://schemas.microsoft.com/office/drawing/2014/main" id="{8DDFC9F4-3B45-402D-8AD7-60B3F08ED7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7">
              <a:extLst>
                <a:ext uri="{FF2B5EF4-FFF2-40B4-BE49-F238E27FC236}">
                  <a16:creationId xmlns:a16="http://schemas.microsoft.com/office/drawing/2014/main" id="{F26A0854-FBE4-4587-B349-06BE192BD7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8">
              <a:extLst>
                <a:ext uri="{FF2B5EF4-FFF2-40B4-BE49-F238E27FC236}">
                  <a16:creationId xmlns:a16="http://schemas.microsoft.com/office/drawing/2014/main" id="{54A9C4C6-FF7D-470E-BFCA-CE4F60A1F0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9">
              <a:extLst>
                <a:ext uri="{FF2B5EF4-FFF2-40B4-BE49-F238E27FC236}">
                  <a16:creationId xmlns:a16="http://schemas.microsoft.com/office/drawing/2014/main" id="{B1721EA8-4871-45D4-B78F-AE805A3004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E5763971-E3A3-45C6-9BA8-2E032C7A55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a:extLst>
                <a:ext uri="{FF2B5EF4-FFF2-40B4-BE49-F238E27FC236}">
                  <a16:creationId xmlns:a16="http://schemas.microsoft.com/office/drawing/2014/main" id="{32752E94-0E01-4AF5-A43A-F2FAD8737C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pic>
        <p:nvPicPr>
          <p:cNvPr id="5" name="Picture 4" descr="3D black question marks with one yellow question mark">
            <a:extLst>
              <a:ext uri="{FF2B5EF4-FFF2-40B4-BE49-F238E27FC236}">
                <a16:creationId xmlns:a16="http://schemas.microsoft.com/office/drawing/2014/main" id="{8B6C2009-CC1B-5DFD-C9FD-1F82DDCF9343}"/>
              </a:ext>
            </a:extLst>
          </p:cNvPr>
          <p:cNvPicPr>
            <a:picLocks noChangeAspect="1"/>
          </p:cNvPicPr>
          <p:nvPr/>
        </p:nvPicPr>
        <p:blipFill rotWithShape="1">
          <a:blip r:embed="rId2">
            <a:duotone>
              <a:prstClr val="black"/>
              <a:prstClr val="white"/>
            </a:duotone>
          </a:blip>
          <a:srcRect l="44595" r="17802" b="1"/>
          <a:stretch/>
        </p:blipFill>
        <p:spPr>
          <a:xfrm>
            <a:off x="5123543" y="-1"/>
            <a:ext cx="7065281" cy="6858001"/>
          </a:xfrm>
          <a:custGeom>
            <a:avLst/>
            <a:gdLst/>
            <a:ahLst/>
            <a:cxnLst/>
            <a:rect l="l" t="t" r="r" b="b"/>
            <a:pathLst>
              <a:path w="7065281" h="6858001">
                <a:moveTo>
                  <a:pt x="379987" y="0"/>
                </a:moveTo>
                <a:lnTo>
                  <a:pt x="7065281" y="0"/>
                </a:lnTo>
                <a:lnTo>
                  <a:pt x="7065281" y="6858001"/>
                </a:lnTo>
                <a:lnTo>
                  <a:pt x="27809" y="6858001"/>
                </a:lnTo>
                <a:lnTo>
                  <a:pt x="1803228" y="4521201"/>
                </a:lnTo>
                <a:close/>
                <a:moveTo>
                  <a:pt x="0" y="0"/>
                </a:moveTo>
                <a:lnTo>
                  <a:pt x="379987" y="0"/>
                </a:lnTo>
                <a:lnTo>
                  <a:pt x="0" y="407"/>
                </a:lnTo>
                <a:close/>
              </a:path>
            </a:pathLst>
          </a:custGeom>
        </p:spPr>
      </p:pic>
      <p:sp>
        <p:nvSpPr>
          <p:cNvPr id="2" name="Title 1">
            <a:extLst>
              <a:ext uri="{FF2B5EF4-FFF2-40B4-BE49-F238E27FC236}">
                <a16:creationId xmlns:a16="http://schemas.microsoft.com/office/drawing/2014/main" id="{08214A53-5772-4764-BDB1-A0D698D62390}"/>
              </a:ext>
            </a:extLst>
          </p:cNvPr>
          <p:cNvSpPr>
            <a:spLocks noGrp="1"/>
          </p:cNvSpPr>
          <p:nvPr>
            <p:ph type="title"/>
          </p:nvPr>
        </p:nvSpPr>
        <p:spPr>
          <a:xfrm>
            <a:off x="668866" y="1678666"/>
            <a:ext cx="5123515" cy="2369093"/>
          </a:xfrm>
        </p:spPr>
        <p:txBody>
          <a:bodyPr vert="horz" lIns="91440" tIns="45720" rIns="91440" bIns="45720" rtlCol="0" anchor="b">
            <a:normAutofit/>
          </a:bodyPr>
          <a:lstStyle/>
          <a:p>
            <a:pPr algn="r"/>
            <a:r>
              <a:rPr lang="en-US" sz="4800" dirty="0"/>
              <a:t>Questions </a:t>
            </a:r>
          </a:p>
        </p:txBody>
      </p:sp>
      <p:cxnSp>
        <p:nvCxnSpPr>
          <p:cNvPr id="21" name="Straight Connector 20">
            <a:extLst>
              <a:ext uri="{FF2B5EF4-FFF2-40B4-BE49-F238E27FC236}">
                <a16:creationId xmlns:a16="http://schemas.microsoft.com/office/drawing/2014/main" id="{A57C1A16-B8AB-4D99-A195-A38F556A648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a:extLst>
              <a:ext uri="{FF2B5EF4-FFF2-40B4-BE49-F238E27FC236}">
                <a16:creationId xmlns:a16="http://schemas.microsoft.com/office/drawing/2014/main" id="{F8A9B20B-D1DD-4573-B5EC-55802951923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66D61E08-70C3-48D8-BEA0-787111DC30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5">
            <a:extLst>
              <a:ext uri="{FF2B5EF4-FFF2-40B4-BE49-F238E27FC236}">
                <a16:creationId xmlns:a16="http://schemas.microsoft.com/office/drawing/2014/main" id="{FC55298F-0AE5-478E-AD2B-03C2614C58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4">
            <a:extLst>
              <a:ext uri="{FF2B5EF4-FFF2-40B4-BE49-F238E27FC236}">
                <a16:creationId xmlns:a16="http://schemas.microsoft.com/office/drawing/2014/main" id="{C180E4EA-0B63-4779-A895-7E90E71088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Rectangle 27">
            <a:extLst>
              <a:ext uri="{FF2B5EF4-FFF2-40B4-BE49-F238E27FC236}">
                <a16:creationId xmlns:a16="http://schemas.microsoft.com/office/drawing/2014/main" id="{CEE01D9D-3DE8-4EED-B0D3-8F3C79CC76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47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Rectangle 28">
            <a:extLst>
              <a:ext uri="{FF2B5EF4-FFF2-40B4-BE49-F238E27FC236}">
                <a16:creationId xmlns:a16="http://schemas.microsoft.com/office/drawing/2014/main" id="{89AF5CE9-607F-43F4-8983-DCD6DA4051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Rectangle 29">
            <a:extLst>
              <a:ext uri="{FF2B5EF4-FFF2-40B4-BE49-F238E27FC236}">
                <a16:creationId xmlns:a16="http://schemas.microsoft.com/office/drawing/2014/main" id="{6EEA2DBD-9E1E-4521-8C01-F32AD18A89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7" name="Isosceles Triangle 29">
            <a:extLst>
              <a:ext uri="{FF2B5EF4-FFF2-40B4-BE49-F238E27FC236}">
                <a16:creationId xmlns:a16="http://schemas.microsoft.com/office/drawing/2014/main" id="{15BBD2C1-BA9B-46A9-A27A-33498B1692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6306664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5F9DC8-3A59-4A0D-AEF2-DF8B4AB14305}"/>
              </a:ext>
            </a:extLst>
          </p:cNvPr>
          <p:cNvSpPr>
            <a:spLocks noGrp="1"/>
          </p:cNvSpPr>
          <p:nvPr>
            <p:ph type="title"/>
          </p:nvPr>
        </p:nvSpPr>
        <p:spPr/>
        <p:txBody>
          <a:bodyPr>
            <a:normAutofit fontScale="90000"/>
          </a:bodyPr>
          <a:lstStyle/>
          <a:p>
            <a:pPr algn="ctr"/>
            <a:r>
              <a:rPr lang="en-US" sz="4800" b="1" dirty="0"/>
              <a:t>Office of Hearing Operations (OHO)</a:t>
            </a:r>
          </a:p>
        </p:txBody>
      </p:sp>
      <p:sp>
        <p:nvSpPr>
          <p:cNvPr id="3" name="Content Placeholder 2">
            <a:extLst>
              <a:ext uri="{FF2B5EF4-FFF2-40B4-BE49-F238E27FC236}">
                <a16:creationId xmlns:a16="http://schemas.microsoft.com/office/drawing/2014/main" id="{829E1E90-F19D-4C0C-A113-11451E6CA734}"/>
              </a:ext>
            </a:extLst>
          </p:cNvPr>
          <p:cNvSpPr>
            <a:spLocks noGrp="1"/>
          </p:cNvSpPr>
          <p:nvPr>
            <p:ph idx="1"/>
          </p:nvPr>
        </p:nvSpPr>
        <p:spPr/>
        <p:txBody>
          <a:bodyPr>
            <a:noAutofit/>
          </a:bodyPr>
          <a:lstStyle/>
          <a:p>
            <a:r>
              <a:rPr lang="en-US" sz="2400" dirty="0"/>
              <a:t>Component of SSA responsible for holding hearings and issuing decisions for claims filed under titles II and XVI of the Social Security Act</a:t>
            </a:r>
          </a:p>
          <a:p>
            <a:pPr marL="0" indent="0">
              <a:buNone/>
            </a:pPr>
            <a:endParaRPr lang="en-US" sz="2400" dirty="0"/>
          </a:p>
          <a:p>
            <a:r>
              <a:rPr lang="en-US" sz="2400" dirty="0"/>
              <a:t>Consists of 10 regional offices, 164 hearings offices and 5 national hearing centers</a:t>
            </a:r>
          </a:p>
          <a:p>
            <a:pPr marL="0" indent="0">
              <a:buNone/>
            </a:pPr>
            <a:endParaRPr lang="en-US" sz="2400" dirty="0"/>
          </a:p>
          <a:p>
            <a:r>
              <a:rPr lang="en-US" sz="2400" dirty="0"/>
              <a:t>Currently over 1,200 ALJS which rendered over 500,000 decisions a year</a:t>
            </a:r>
          </a:p>
        </p:txBody>
      </p:sp>
    </p:spTree>
    <p:extLst>
      <p:ext uri="{BB962C8B-B14F-4D97-AF65-F5344CB8AC3E}">
        <p14:creationId xmlns:p14="http://schemas.microsoft.com/office/powerpoint/2010/main" val="38828438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F00D29-063C-4516-9AB9-7B510298D63B}"/>
              </a:ext>
            </a:extLst>
          </p:cNvPr>
          <p:cNvSpPr>
            <a:spLocks noGrp="1"/>
          </p:cNvSpPr>
          <p:nvPr>
            <p:ph type="title"/>
          </p:nvPr>
        </p:nvSpPr>
        <p:spPr>
          <a:xfrm>
            <a:off x="1286933" y="609601"/>
            <a:ext cx="10197494" cy="646332"/>
          </a:xfrm>
        </p:spPr>
        <p:txBody>
          <a:bodyPr>
            <a:normAutofit/>
          </a:bodyPr>
          <a:lstStyle/>
          <a:p>
            <a:r>
              <a:rPr lang="en-US" b="1" dirty="0"/>
              <a:t>ALJ Hearings</a:t>
            </a:r>
          </a:p>
        </p:txBody>
      </p:sp>
      <p:sp>
        <p:nvSpPr>
          <p:cNvPr id="11" name="Isosceles Triangle 10">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Isosceles Triangle 12">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aphicFrame>
        <p:nvGraphicFramePr>
          <p:cNvPr id="5" name="Content Placeholder 2">
            <a:extLst>
              <a:ext uri="{FF2B5EF4-FFF2-40B4-BE49-F238E27FC236}">
                <a16:creationId xmlns:a16="http://schemas.microsoft.com/office/drawing/2014/main" id="{DC376AF6-63BE-130F-304D-8751A0F17D08}"/>
              </a:ext>
            </a:extLst>
          </p:cNvPr>
          <p:cNvGraphicFramePr>
            <a:graphicFrameLocks noGrp="1"/>
          </p:cNvGraphicFramePr>
          <p:nvPr>
            <p:ph idx="1"/>
            <p:extLst>
              <p:ext uri="{D42A27DB-BD31-4B8C-83A1-F6EECF244321}">
                <p14:modId xmlns:p14="http://schemas.microsoft.com/office/powerpoint/2010/main" val="1522812179"/>
              </p:ext>
            </p:extLst>
          </p:nvPr>
        </p:nvGraphicFramePr>
        <p:xfrm>
          <a:off x="2473036" y="1882603"/>
          <a:ext cx="9270231" cy="198858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TextBox 7">
            <a:extLst>
              <a:ext uri="{FF2B5EF4-FFF2-40B4-BE49-F238E27FC236}">
                <a16:creationId xmlns:a16="http://schemas.microsoft.com/office/drawing/2014/main" id="{BE2000B2-AE84-4E8A-8B95-E7F2D2AC450F}"/>
              </a:ext>
            </a:extLst>
          </p:cNvPr>
          <p:cNvSpPr txBox="1"/>
          <p:nvPr/>
        </p:nvSpPr>
        <p:spPr>
          <a:xfrm>
            <a:off x="4139165" y="1307658"/>
            <a:ext cx="4493029" cy="523220"/>
          </a:xfrm>
          <a:prstGeom prst="rect">
            <a:avLst/>
          </a:prstGeom>
          <a:noFill/>
        </p:spPr>
        <p:txBody>
          <a:bodyPr wrap="square">
            <a:spAutoFit/>
          </a:bodyPr>
          <a:lstStyle/>
          <a:p>
            <a:r>
              <a:rPr kumimoji="0" lang="en-US" sz="2800" b="1" i="0" u="sng" strike="noStrike" kern="1200" cap="none" spc="0" normalizeH="0" baseline="0" noProof="0" dirty="0">
                <a:ln>
                  <a:noFill/>
                </a:ln>
                <a:effectLst/>
                <a:uLnTx/>
                <a:uFillTx/>
                <a:latin typeface="Trebuchet MS" panose="020B0603020202020204"/>
                <a:ea typeface="+mj-ea"/>
                <a:cs typeface="+mj-cs"/>
              </a:rPr>
              <a:t>How to request a hearing</a:t>
            </a:r>
            <a:endParaRPr lang="en-US" sz="2800" u="sng" dirty="0"/>
          </a:p>
        </p:txBody>
      </p:sp>
      <p:sp>
        <p:nvSpPr>
          <p:cNvPr id="10" name="TextBox 9">
            <a:extLst>
              <a:ext uri="{FF2B5EF4-FFF2-40B4-BE49-F238E27FC236}">
                <a16:creationId xmlns:a16="http://schemas.microsoft.com/office/drawing/2014/main" id="{9B23F85C-0645-4299-88A1-40DD6CCFF2E3}"/>
              </a:ext>
            </a:extLst>
          </p:cNvPr>
          <p:cNvSpPr txBox="1"/>
          <p:nvPr/>
        </p:nvSpPr>
        <p:spPr>
          <a:xfrm>
            <a:off x="5271544" y="4060747"/>
            <a:ext cx="2042776" cy="523220"/>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2800" b="1" u="sng" dirty="0">
                <a:solidFill>
                  <a:prstClr val="black"/>
                </a:solidFill>
                <a:latin typeface="Trebuchet MS" panose="020B0603020202020204"/>
              </a:rPr>
              <a:t>Overview</a:t>
            </a:r>
            <a:endParaRPr kumimoji="0" lang="en-US" sz="2800" b="0" i="0" u="sng" strike="noStrike" kern="1200" cap="none" spc="0" normalizeH="0" baseline="0" noProof="0" dirty="0">
              <a:ln>
                <a:noFill/>
              </a:ln>
              <a:solidFill>
                <a:prstClr val="black"/>
              </a:solidFill>
              <a:effectLst/>
              <a:uLnTx/>
              <a:uFillTx/>
              <a:latin typeface="Trebuchet MS" panose="020B0603020202020204"/>
              <a:ea typeface="+mn-ea"/>
              <a:cs typeface="+mn-cs"/>
            </a:endParaRPr>
          </a:p>
        </p:txBody>
      </p:sp>
      <p:sp>
        <p:nvSpPr>
          <p:cNvPr id="12" name="TextBox 11">
            <a:extLst>
              <a:ext uri="{FF2B5EF4-FFF2-40B4-BE49-F238E27FC236}">
                <a16:creationId xmlns:a16="http://schemas.microsoft.com/office/drawing/2014/main" id="{DF038241-97B2-434F-BA50-2BC26D88DF78}"/>
              </a:ext>
            </a:extLst>
          </p:cNvPr>
          <p:cNvSpPr txBox="1"/>
          <p:nvPr/>
        </p:nvSpPr>
        <p:spPr>
          <a:xfrm>
            <a:off x="2216617" y="4752959"/>
            <a:ext cx="9088692" cy="1815882"/>
          </a:xfrm>
          <a:prstGeom prst="rect">
            <a:avLst/>
          </a:prstGeom>
          <a:noFill/>
        </p:spPr>
        <p:txBody>
          <a:bodyPr wrap="square">
            <a:spAutoFit/>
          </a:bodyPr>
          <a:lstStyle/>
          <a:p>
            <a:pPr marL="457200" marR="0" lvl="0"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i="0" strike="noStrike" kern="1200" cap="none" spc="0" normalizeH="0" baseline="0" noProof="0" dirty="0">
                <a:ln>
                  <a:noFill/>
                </a:ln>
                <a:solidFill>
                  <a:prstClr val="black"/>
                </a:solidFill>
                <a:effectLst/>
                <a:uLnTx/>
                <a:uFillTx/>
                <a:latin typeface="Trebuchet MS" panose="020B0603020202020204"/>
                <a:ea typeface="+mn-ea"/>
                <a:cs typeface="+mn-cs"/>
              </a:rPr>
              <a:t>Claimant’s opportunity to present their case</a:t>
            </a:r>
          </a:p>
          <a:p>
            <a:pPr marL="457200" marR="0" lvl="0"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i="0" strike="noStrike" kern="1200" cap="none" spc="0" normalizeH="0" baseline="0" noProof="0" dirty="0">
                <a:ln>
                  <a:noFill/>
                </a:ln>
                <a:solidFill>
                  <a:prstClr val="black"/>
                </a:solidFill>
                <a:effectLst/>
                <a:uLnTx/>
                <a:uFillTx/>
                <a:latin typeface="Trebuchet MS" panose="020B0603020202020204"/>
                <a:ea typeface="+mn-ea"/>
                <a:cs typeface="+mn-cs"/>
              </a:rPr>
              <a:t>Non-adversarial</a:t>
            </a:r>
          </a:p>
          <a:p>
            <a:pPr marL="457200" marR="0" lvl="0"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i="0" strike="noStrike" kern="1200" cap="none" spc="0" normalizeH="0" baseline="0" noProof="0" dirty="0">
                <a:ln>
                  <a:noFill/>
                </a:ln>
                <a:solidFill>
                  <a:prstClr val="black"/>
                </a:solidFill>
                <a:effectLst/>
                <a:uLnTx/>
                <a:uFillTx/>
                <a:latin typeface="Trebuchet MS" panose="020B0603020202020204"/>
                <a:ea typeface="+mn-ea"/>
                <a:cs typeface="+mn-cs"/>
              </a:rPr>
              <a:t>ALJ looks into the issues and accepts evidence </a:t>
            </a:r>
          </a:p>
          <a:p>
            <a:pPr marL="457200" marR="0" lvl="0"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dirty="0">
                <a:solidFill>
                  <a:prstClr val="black"/>
                </a:solidFill>
                <a:latin typeface="Trebuchet MS" panose="020B0603020202020204"/>
              </a:rPr>
              <a:t>ALJ issues decision following hearing</a:t>
            </a:r>
            <a:endParaRPr kumimoji="0" lang="en-US" sz="2800" i="0" strike="noStrike" kern="1200" cap="none" spc="0" normalizeH="0" baseline="0" noProof="0" dirty="0">
              <a:ln>
                <a:noFill/>
              </a:ln>
              <a:solidFill>
                <a:prstClr val="black"/>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1284839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A4DEF8-0FAF-4E29-8C70-55B868F693F5}"/>
              </a:ext>
            </a:extLst>
          </p:cNvPr>
          <p:cNvSpPr>
            <a:spLocks noGrp="1"/>
          </p:cNvSpPr>
          <p:nvPr>
            <p:ph type="title"/>
          </p:nvPr>
        </p:nvSpPr>
        <p:spPr/>
        <p:txBody>
          <a:bodyPr/>
          <a:lstStyle/>
          <a:p>
            <a:r>
              <a:rPr lang="en-US" dirty="0"/>
              <a:t>Manner of Appearance</a:t>
            </a:r>
          </a:p>
        </p:txBody>
      </p:sp>
      <p:sp>
        <p:nvSpPr>
          <p:cNvPr id="3" name="Content Placeholder 2">
            <a:extLst>
              <a:ext uri="{FF2B5EF4-FFF2-40B4-BE49-F238E27FC236}">
                <a16:creationId xmlns:a16="http://schemas.microsoft.com/office/drawing/2014/main" id="{DBE06CE3-7569-4C01-B028-E7E025D74F4F}"/>
              </a:ext>
            </a:extLst>
          </p:cNvPr>
          <p:cNvSpPr>
            <a:spLocks noGrp="1"/>
          </p:cNvSpPr>
          <p:nvPr>
            <p:ph idx="1"/>
          </p:nvPr>
        </p:nvSpPr>
        <p:spPr>
          <a:xfrm>
            <a:off x="677334" y="1496291"/>
            <a:ext cx="8596668" cy="4555374"/>
          </a:xfrm>
        </p:spPr>
        <p:txBody>
          <a:bodyPr>
            <a:normAutofit lnSpcReduction="10000"/>
          </a:bodyPr>
          <a:lstStyle/>
          <a:p>
            <a:r>
              <a:rPr lang="en-US" sz="2000" dirty="0"/>
              <a:t>COVID-19 Process</a:t>
            </a:r>
          </a:p>
          <a:p>
            <a:pPr lvl="1"/>
            <a:r>
              <a:rPr lang="en-US" sz="1800" dirty="0"/>
              <a:t>Claimants and representatives are primarily appearing by telephone and online video</a:t>
            </a:r>
          </a:p>
          <a:p>
            <a:pPr lvl="2"/>
            <a:r>
              <a:rPr lang="en-US" sz="1600" dirty="0"/>
              <a:t>Claimants and representatives must consent to online video or telephone hearings</a:t>
            </a:r>
          </a:p>
          <a:p>
            <a:pPr lvl="2"/>
            <a:r>
              <a:rPr lang="en-US" sz="1600" dirty="0"/>
              <a:t>They may consent by submitting a COVID-19 Remote Hearing Agreement Form, which we send to claimants and representatives, and which is also available online </a:t>
            </a:r>
          </a:p>
          <a:p>
            <a:pPr lvl="1"/>
            <a:r>
              <a:rPr lang="en-US" dirty="0"/>
              <a:t> </a:t>
            </a:r>
            <a:r>
              <a:rPr lang="en-US" sz="1800" dirty="0"/>
              <a:t>Resuming limited in-person and VTC hearings </a:t>
            </a:r>
          </a:p>
          <a:p>
            <a:r>
              <a:rPr lang="en-US" sz="2000" dirty="0"/>
              <a:t>Pre-Pandemic </a:t>
            </a:r>
          </a:p>
          <a:p>
            <a:pPr lvl="1"/>
            <a:r>
              <a:rPr lang="en-US" sz="1800" dirty="0"/>
              <a:t>Claimants and representatives generally appeared at the hearing in person or by video teleconferencing</a:t>
            </a:r>
          </a:p>
          <a:p>
            <a:pPr lvl="1"/>
            <a:r>
              <a:rPr lang="en-US" sz="1800" dirty="0"/>
              <a:t>In limited, extraordinary circumstances, claimants and representatives may have appeared by telephone</a:t>
            </a:r>
          </a:p>
        </p:txBody>
      </p:sp>
    </p:spTree>
    <p:extLst>
      <p:ext uri="{BB962C8B-B14F-4D97-AF65-F5344CB8AC3E}">
        <p14:creationId xmlns:p14="http://schemas.microsoft.com/office/powerpoint/2010/main" val="12608938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55AE6B0-AC9E-4167-806F-E9DB135FC4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9BCE3C7-2D90-43DD-AA96-B79913EBFD92}"/>
              </a:ext>
            </a:extLst>
          </p:cNvPr>
          <p:cNvSpPr>
            <a:spLocks noGrp="1"/>
          </p:cNvSpPr>
          <p:nvPr>
            <p:ph type="title"/>
          </p:nvPr>
        </p:nvSpPr>
        <p:spPr>
          <a:xfrm>
            <a:off x="652481" y="1382486"/>
            <a:ext cx="3547581" cy="4093028"/>
          </a:xfrm>
        </p:spPr>
        <p:txBody>
          <a:bodyPr anchor="ctr">
            <a:normAutofit/>
          </a:bodyPr>
          <a:lstStyle/>
          <a:p>
            <a:r>
              <a:rPr lang="en-US" sz="4400" dirty="0"/>
              <a:t>The Hearing Process</a:t>
            </a:r>
            <a:endParaRPr lang="en-US" sz="4400"/>
          </a:p>
        </p:txBody>
      </p:sp>
      <p:grpSp>
        <p:nvGrpSpPr>
          <p:cNvPr id="11" name="Group 10">
            <a:extLst>
              <a:ext uri="{FF2B5EF4-FFF2-40B4-BE49-F238E27FC236}">
                <a16:creationId xmlns:a16="http://schemas.microsoft.com/office/drawing/2014/main" id="{3523416A-383B-4FDC-B4C9-D8EDDFE9C0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29267" y="-8467"/>
            <a:ext cx="4766733" cy="6866467"/>
            <a:chOff x="7425267" y="-8467"/>
            <a:chExt cx="4766733" cy="6866467"/>
          </a:xfrm>
        </p:grpSpPr>
        <p:cxnSp>
          <p:nvCxnSpPr>
            <p:cNvPr id="12" name="Straight Connector 11">
              <a:extLst>
                <a:ext uri="{FF2B5EF4-FFF2-40B4-BE49-F238E27FC236}">
                  <a16:creationId xmlns:a16="http://schemas.microsoft.com/office/drawing/2014/main" id="{CB0D29D5-3F7C-4197-821B-6D60A66CC04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347FB49A-3541-428A-AADE-682A3C5056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D96F53DC-08F1-42C6-B558-B83D54B276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5">
              <a:extLst>
                <a:ext uri="{FF2B5EF4-FFF2-40B4-BE49-F238E27FC236}">
                  <a16:creationId xmlns:a16="http://schemas.microsoft.com/office/drawing/2014/main" id="{AFE48CAF-A51C-463F-A570-ED99439A5C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Isosceles Triangle 15">
              <a:extLst>
                <a:ext uri="{FF2B5EF4-FFF2-40B4-BE49-F238E27FC236}">
                  <a16:creationId xmlns:a16="http://schemas.microsoft.com/office/drawing/2014/main" id="{01F0C48B-50FF-4351-8207-16D0960483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7">
              <a:extLst>
                <a:ext uri="{FF2B5EF4-FFF2-40B4-BE49-F238E27FC236}">
                  <a16:creationId xmlns:a16="http://schemas.microsoft.com/office/drawing/2014/main" id="{300384B6-5ED6-4F91-A548-B706D83751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28">
              <a:extLst>
                <a:ext uri="{FF2B5EF4-FFF2-40B4-BE49-F238E27FC236}">
                  <a16:creationId xmlns:a16="http://schemas.microsoft.com/office/drawing/2014/main" id="{337AFFAE-C182-463C-9459-8AB3C69D9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Rectangle 29">
              <a:extLst>
                <a:ext uri="{FF2B5EF4-FFF2-40B4-BE49-F238E27FC236}">
                  <a16:creationId xmlns:a16="http://schemas.microsoft.com/office/drawing/2014/main" id="{510ACF17-C3F0-42BF-BDEB-D079277121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Isosceles Triangle 19">
              <a:extLst>
                <a:ext uri="{FF2B5EF4-FFF2-40B4-BE49-F238E27FC236}">
                  <a16:creationId xmlns:a16="http://schemas.microsoft.com/office/drawing/2014/main" id="{E804EFD0-B84E-476F-9FC6-6C4A42EA00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2" name="Rectangle 21">
            <a:extLst>
              <a:ext uri="{FF2B5EF4-FFF2-40B4-BE49-F238E27FC236}">
                <a16:creationId xmlns:a16="http://schemas.microsoft.com/office/drawing/2014/main" id="{87BD1F4E-A66D-4C06-86DA-8D56CA7A3B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77719" y="0"/>
            <a:ext cx="621428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C6F715A2-9DCA-D17E-A6EF-B097B7BD4CF5}"/>
              </a:ext>
            </a:extLst>
          </p:cNvPr>
          <p:cNvGraphicFramePr>
            <a:graphicFrameLocks noGrp="1"/>
          </p:cNvGraphicFramePr>
          <p:nvPr>
            <p:ph idx="1"/>
            <p:extLst>
              <p:ext uri="{D42A27DB-BD31-4B8C-83A1-F6EECF244321}">
                <p14:modId xmlns:p14="http://schemas.microsoft.com/office/powerpoint/2010/main" val="2254235700"/>
              </p:ext>
            </p:extLst>
          </p:nvPr>
        </p:nvGraphicFramePr>
        <p:xfrm>
          <a:off x="4916553" y="944563"/>
          <a:ext cx="6628804" cy="497958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586379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 name="Rectangle 17">
            <a:extLst>
              <a:ext uri="{FF2B5EF4-FFF2-40B4-BE49-F238E27FC236}">
                <a16:creationId xmlns:a16="http://schemas.microsoft.com/office/drawing/2014/main" id="{BD11ECC6-8551-4768-8DFD-CD41AF420A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572001"/>
            <a:ext cx="12192000" cy="2285999"/>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pSp>
        <p:nvGrpSpPr>
          <p:cNvPr id="34" name="Group 19">
            <a:extLst>
              <a:ext uri="{FF2B5EF4-FFF2-40B4-BE49-F238E27FC236}">
                <a16:creationId xmlns:a16="http://schemas.microsoft.com/office/drawing/2014/main" id="{93657592-CA60-4F45-B1A0-88AA7724208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425267" y="-8467"/>
            <a:ext cx="4766733" cy="6866467"/>
            <a:chOff x="7425267" y="-8467"/>
            <a:chExt cx="4766733" cy="6866467"/>
          </a:xfrm>
        </p:grpSpPr>
        <p:cxnSp>
          <p:nvCxnSpPr>
            <p:cNvPr id="21" name="Straight Connector 20">
              <a:extLst>
                <a:ext uri="{FF2B5EF4-FFF2-40B4-BE49-F238E27FC236}">
                  <a16:creationId xmlns:a16="http://schemas.microsoft.com/office/drawing/2014/main" id="{6F47E2B4-7DA9-4312-A1F0-C48388B236A6}"/>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0196547" y="4572001"/>
              <a:ext cx="393665" cy="2285999"/>
            </a:xfrm>
            <a:prstGeom prst="line">
              <a:avLst/>
            </a:prstGeom>
            <a:ln w="9525">
              <a:solidFill>
                <a:srgbClr val="BFBFBF">
                  <a:alpha val="70000"/>
                </a:srgbClr>
              </a:solidFill>
            </a:ln>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35B274F7-039F-4BFC-AA98-B51B1D6CB69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7425267" y="4572001"/>
              <a:ext cx="3383073" cy="2285999"/>
            </a:xfrm>
            <a:prstGeom prst="line">
              <a:avLst/>
            </a:prstGeom>
            <a:ln w="9525">
              <a:solidFill>
                <a:srgbClr val="BFBFBF">
                  <a:alpha val="69804"/>
                </a:srgbClr>
              </a:solidFill>
            </a:ln>
          </p:spPr>
          <p:style>
            <a:lnRef idx="2">
              <a:schemeClr val="accent1"/>
            </a:lnRef>
            <a:fillRef idx="0">
              <a:schemeClr val="accent1"/>
            </a:fillRef>
            <a:effectRef idx="1">
              <a:schemeClr val="accent1"/>
            </a:effectRef>
            <a:fontRef idx="minor">
              <a:schemeClr val="tx1"/>
            </a:fontRef>
          </p:style>
        </p:cxnSp>
        <p:sp>
          <p:nvSpPr>
            <p:cNvPr id="23" name="Rectangle 23">
              <a:extLst>
                <a:ext uri="{FF2B5EF4-FFF2-40B4-BE49-F238E27FC236}">
                  <a16:creationId xmlns:a16="http://schemas.microsoft.com/office/drawing/2014/main" id="{11A31103-C703-46C9-9D26-497A1ACD50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5">
              <a:extLst>
                <a:ext uri="{FF2B5EF4-FFF2-40B4-BE49-F238E27FC236}">
                  <a16:creationId xmlns:a16="http://schemas.microsoft.com/office/drawing/2014/main" id="{382F955F-FC22-44B8-BDCF-B77580323B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Isosceles Triangle 24">
              <a:extLst>
                <a:ext uri="{FF2B5EF4-FFF2-40B4-BE49-F238E27FC236}">
                  <a16:creationId xmlns:a16="http://schemas.microsoft.com/office/drawing/2014/main" id="{1F567692-F087-479A-8931-BD2869C3E4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7">
              <a:extLst>
                <a:ext uri="{FF2B5EF4-FFF2-40B4-BE49-F238E27FC236}">
                  <a16:creationId xmlns:a16="http://schemas.microsoft.com/office/drawing/2014/main" id="{49B3E4CD-0738-4B9D-A14F-1E8694DDF8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8">
              <a:extLst>
                <a:ext uri="{FF2B5EF4-FFF2-40B4-BE49-F238E27FC236}">
                  <a16:creationId xmlns:a16="http://schemas.microsoft.com/office/drawing/2014/main" id="{4753B851-AD90-4CCD-85D0-65AA6567DF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9">
              <a:extLst>
                <a:ext uri="{FF2B5EF4-FFF2-40B4-BE49-F238E27FC236}">
                  <a16:creationId xmlns:a16="http://schemas.microsoft.com/office/drawing/2014/main" id="{EBF14868-A190-4E21-9522-8977C474C9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a:extLst>
                <a:ext uri="{FF2B5EF4-FFF2-40B4-BE49-F238E27FC236}">
                  <a16:creationId xmlns:a16="http://schemas.microsoft.com/office/drawing/2014/main" id="{BCBB4922-76EE-442B-A649-09873DCE79D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a:extLst>
              <a:ext uri="{FF2B5EF4-FFF2-40B4-BE49-F238E27FC236}">
                <a16:creationId xmlns:a16="http://schemas.microsoft.com/office/drawing/2014/main" id="{41B9AF8F-F3BA-4958-8A14-99DC38631311}"/>
              </a:ext>
            </a:extLst>
          </p:cNvPr>
          <p:cNvSpPr>
            <a:spLocks noGrp="1"/>
          </p:cNvSpPr>
          <p:nvPr>
            <p:ph type="title"/>
          </p:nvPr>
        </p:nvSpPr>
        <p:spPr>
          <a:xfrm>
            <a:off x="677334" y="4765972"/>
            <a:ext cx="8596668" cy="1320800"/>
          </a:xfrm>
        </p:spPr>
        <p:txBody>
          <a:bodyPr anchor="ctr">
            <a:normAutofit/>
          </a:bodyPr>
          <a:lstStyle/>
          <a:p>
            <a:r>
              <a:rPr lang="en-US" sz="4400">
                <a:solidFill>
                  <a:schemeClr val="bg1"/>
                </a:solidFill>
              </a:rPr>
              <a:t>The role of the ALJ</a:t>
            </a:r>
          </a:p>
        </p:txBody>
      </p:sp>
      <p:sp useBgFill="1">
        <p:nvSpPr>
          <p:cNvPr id="35" name="Rectangle 30">
            <a:extLst>
              <a:ext uri="{FF2B5EF4-FFF2-40B4-BE49-F238E27FC236}">
                <a16:creationId xmlns:a16="http://schemas.microsoft.com/office/drawing/2014/main" id="{8E2EB503-A017-4457-A105-53638C97DE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457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0471E2B6-BC83-D18A-671F-8747BEA95284}"/>
              </a:ext>
            </a:extLst>
          </p:cNvPr>
          <p:cNvGraphicFramePr>
            <a:graphicFrameLocks noGrp="1"/>
          </p:cNvGraphicFramePr>
          <p:nvPr>
            <p:ph idx="1"/>
            <p:extLst>
              <p:ext uri="{D42A27DB-BD31-4B8C-83A1-F6EECF244321}">
                <p14:modId xmlns:p14="http://schemas.microsoft.com/office/powerpoint/2010/main" val="3772219157"/>
              </p:ext>
            </p:extLst>
          </p:nvPr>
        </p:nvGraphicFramePr>
        <p:xfrm>
          <a:off x="642938" y="642938"/>
          <a:ext cx="10906125" cy="32861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089847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8">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EC15236-2847-487A-8D99-14BD38DF53B8}"/>
              </a:ext>
            </a:extLst>
          </p:cNvPr>
          <p:cNvSpPr>
            <a:spLocks noGrp="1"/>
          </p:cNvSpPr>
          <p:nvPr>
            <p:ph type="title"/>
          </p:nvPr>
        </p:nvSpPr>
        <p:spPr>
          <a:xfrm>
            <a:off x="1286933" y="609600"/>
            <a:ext cx="10197494" cy="1099457"/>
          </a:xfrm>
        </p:spPr>
        <p:txBody>
          <a:bodyPr>
            <a:normAutofit/>
          </a:bodyPr>
          <a:lstStyle/>
          <a:p>
            <a:r>
              <a:rPr lang="en-US" dirty="0"/>
              <a:t>Post Hearing</a:t>
            </a:r>
          </a:p>
        </p:txBody>
      </p:sp>
      <p:sp>
        <p:nvSpPr>
          <p:cNvPr id="16" name="Isosceles Triangle 10">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Isosceles Triangle 12">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aphicFrame>
        <p:nvGraphicFramePr>
          <p:cNvPr id="18" name="Content Placeholder 2">
            <a:extLst>
              <a:ext uri="{FF2B5EF4-FFF2-40B4-BE49-F238E27FC236}">
                <a16:creationId xmlns:a16="http://schemas.microsoft.com/office/drawing/2014/main" id="{7FF37D1A-4F8E-645A-A67E-8C94DA70BFFE}"/>
              </a:ext>
            </a:extLst>
          </p:cNvPr>
          <p:cNvGraphicFramePr>
            <a:graphicFrameLocks noGrp="1"/>
          </p:cNvGraphicFramePr>
          <p:nvPr>
            <p:ph idx="1"/>
            <p:extLst>
              <p:ext uri="{D42A27DB-BD31-4B8C-83A1-F6EECF244321}">
                <p14:modId xmlns:p14="http://schemas.microsoft.com/office/powerpoint/2010/main" val="3784882670"/>
              </p:ext>
            </p:extLst>
          </p:nvPr>
        </p:nvGraphicFramePr>
        <p:xfrm>
          <a:off x="1286933" y="1948543"/>
          <a:ext cx="9618133" cy="409348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711761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2423CA5-E2E1-4789-B759-9906C1C940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
            <a:ext cx="4660126"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Isosceles Triangle 13">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4660127" y="-3"/>
            <a:ext cx="1056745" cy="6858001"/>
          </a:xfrm>
          <a:prstGeom prst="triangle">
            <a:avLst>
              <a:gd name="adj" fmla="val 100000"/>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5B2EC01D-72C7-4077-A0DF-3E9D8A7FFCBD}"/>
              </a:ext>
            </a:extLst>
          </p:cNvPr>
          <p:cNvSpPr>
            <a:spLocks noGrp="1"/>
          </p:cNvSpPr>
          <p:nvPr>
            <p:ph type="title"/>
          </p:nvPr>
        </p:nvSpPr>
        <p:spPr>
          <a:xfrm>
            <a:off x="673754" y="643467"/>
            <a:ext cx="4203045" cy="1375608"/>
          </a:xfrm>
        </p:spPr>
        <p:txBody>
          <a:bodyPr anchor="ctr">
            <a:normAutofit/>
          </a:bodyPr>
          <a:lstStyle/>
          <a:p>
            <a:r>
              <a:rPr lang="en-US">
                <a:solidFill>
                  <a:schemeClr val="bg1"/>
                </a:solidFill>
              </a:rPr>
              <a:t>ALJ Decision </a:t>
            </a:r>
          </a:p>
        </p:txBody>
      </p:sp>
      <p:sp>
        <p:nvSpPr>
          <p:cNvPr id="3" name="Content Placeholder 2">
            <a:extLst>
              <a:ext uri="{FF2B5EF4-FFF2-40B4-BE49-F238E27FC236}">
                <a16:creationId xmlns:a16="http://schemas.microsoft.com/office/drawing/2014/main" id="{C5CC6BC2-21D4-45E8-B2EC-D104934784CD}"/>
              </a:ext>
            </a:extLst>
          </p:cNvPr>
          <p:cNvSpPr>
            <a:spLocks noGrp="1"/>
          </p:cNvSpPr>
          <p:nvPr>
            <p:ph idx="1"/>
          </p:nvPr>
        </p:nvSpPr>
        <p:spPr>
          <a:xfrm>
            <a:off x="673754" y="2160590"/>
            <a:ext cx="3973943" cy="3440110"/>
          </a:xfrm>
        </p:spPr>
        <p:txBody>
          <a:bodyPr>
            <a:normAutofit/>
          </a:bodyPr>
          <a:lstStyle/>
          <a:p>
            <a:r>
              <a:rPr lang="en-US" sz="2400" dirty="0">
                <a:solidFill>
                  <a:schemeClr val="bg1"/>
                </a:solidFill>
              </a:rPr>
              <a:t>Made in writing</a:t>
            </a:r>
          </a:p>
          <a:p>
            <a:r>
              <a:rPr lang="en-US" sz="2400" dirty="0">
                <a:solidFill>
                  <a:schemeClr val="bg1"/>
                </a:solidFill>
              </a:rPr>
              <a:t>Identify the claimant, jurisdiction/procedural history, issues, applicable law, findings of fact, conclusions of law and final decisions</a:t>
            </a:r>
          </a:p>
          <a:p>
            <a:r>
              <a:rPr lang="en-US" sz="2400" dirty="0">
                <a:solidFill>
                  <a:schemeClr val="bg1"/>
                </a:solidFill>
              </a:rPr>
              <a:t>Types of decisions</a:t>
            </a:r>
          </a:p>
          <a:p>
            <a:endParaRPr lang="en-US" dirty="0">
              <a:solidFill>
                <a:schemeClr val="bg1"/>
              </a:solidFill>
            </a:endParaRPr>
          </a:p>
        </p:txBody>
      </p:sp>
      <p:pic>
        <p:nvPicPr>
          <p:cNvPr id="7" name="Graphic 6" descr="Gavel">
            <a:extLst>
              <a:ext uri="{FF2B5EF4-FFF2-40B4-BE49-F238E27FC236}">
                <a16:creationId xmlns:a16="http://schemas.microsoft.com/office/drawing/2014/main" id="{5BB5734A-ACB7-0974-990E-FF46C882AD3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217616" y="972608"/>
            <a:ext cx="4900269" cy="4900269"/>
          </a:xfrm>
          <a:prstGeom prst="rect">
            <a:avLst/>
          </a:prstGeom>
        </p:spPr>
      </p:pic>
      <p:sp>
        <p:nvSpPr>
          <p:cNvPr id="16" name="Isosceles Triangle 15">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55696"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Tree>
    <p:extLst>
      <p:ext uri="{BB962C8B-B14F-4D97-AF65-F5344CB8AC3E}">
        <p14:creationId xmlns:p14="http://schemas.microsoft.com/office/powerpoint/2010/main" val="8194415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03AE127-802C-459A-A612-DB85B67F0D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4CA39F5-8FB5-4717-A71A-2ECE40EA0AAA}"/>
              </a:ext>
            </a:extLst>
          </p:cNvPr>
          <p:cNvSpPr>
            <a:spLocks noGrp="1"/>
          </p:cNvSpPr>
          <p:nvPr>
            <p:ph type="title"/>
          </p:nvPr>
        </p:nvSpPr>
        <p:spPr>
          <a:xfrm>
            <a:off x="1043950" y="1179151"/>
            <a:ext cx="3300646" cy="4463889"/>
          </a:xfrm>
        </p:spPr>
        <p:txBody>
          <a:bodyPr anchor="ctr">
            <a:normAutofit/>
          </a:bodyPr>
          <a:lstStyle/>
          <a:p>
            <a:r>
              <a:rPr lang="en-US" sz="4400" dirty="0"/>
              <a:t>Best Practices</a:t>
            </a:r>
          </a:p>
        </p:txBody>
      </p:sp>
      <p:sp>
        <p:nvSpPr>
          <p:cNvPr id="10" name="Isosceles Triangle 9">
            <a:extLst>
              <a:ext uri="{FF2B5EF4-FFF2-40B4-BE49-F238E27FC236}">
                <a16:creationId xmlns:a16="http://schemas.microsoft.com/office/drawing/2014/main" id="{9323D83D-50D6-4040-A58B-FCEA340F88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cxnSp>
        <p:nvCxnSpPr>
          <p:cNvPr id="12" name="Straight Connector 11">
            <a:extLst>
              <a:ext uri="{FF2B5EF4-FFF2-40B4-BE49-F238E27FC236}">
                <a16:creationId xmlns:a16="http://schemas.microsoft.com/office/drawing/2014/main" id="{1A1FE6BB-DFB2-4080-9B5E-076EF5DDE67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6670" y="1442595"/>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D1714725-695D-4894-9F8B-F6AC605CE781}"/>
              </a:ext>
            </a:extLst>
          </p:cNvPr>
          <p:cNvSpPr>
            <a:spLocks noGrp="1"/>
          </p:cNvSpPr>
          <p:nvPr>
            <p:ph idx="1"/>
          </p:nvPr>
        </p:nvSpPr>
        <p:spPr>
          <a:xfrm>
            <a:off x="4978918" y="1109145"/>
            <a:ext cx="6341016" cy="4603900"/>
          </a:xfrm>
        </p:spPr>
        <p:txBody>
          <a:bodyPr anchor="ctr">
            <a:normAutofit/>
          </a:bodyPr>
          <a:lstStyle/>
          <a:p>
            <a:r>
              <a:rPr lang="en-US" sz="2400" dirty="0"/>
              <a:t>Review </a:t>
            </a:r>
            <a:r>
              <a:rPr lang="en-US" sz="2400" u="sng" dirty="0">
                <a:effectLst/>
                <a:latin typeface="Calibri" panose="020F0502020204030204" pitchFamily="34" charset="0"/>
                <a:ea typeface="Times New Roman" panose="02020603050405020304" pitchFamily="18" charset="0"/>
                <a:cs typeface="Times New Roman" panose="02020603050405020304" pitchFamily="18" charset="0"/>
                <a:hlinkClick r:id="rId3"/>
              </a:rPr>
              <a:t>www.ssa.gov/appeals/best_practices.html</a:t>
            </a: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 </a:t>
            </a:r>
          </a:p>
          <a:p>
            <a:r>
              <a:rPr lang="en-US" sz="2400" dirty="0">
                <a:latin typeface="Calibri" panose="020F0502020204030204" pitchFamily="34" charset="0"/>
                <a:cs typeface="Times New Roman" panose="02020603050405020304" pitchFamily="18" charset="0"/>
              </a:rPr>
              <a:t>Evidence Submission</a:t>
            </a:r>
          </a:p>
          <a:p>
            <a:r>
              <a:rPr lang="en-US" sz="2400" dirty="0">
                <a:latin typeface="Calibri" panose="020F0502020204030204" pitchFamily="34" charset="0"/>
                <a:cs typeface="Times New Roman" panose="02020603050405020304" pitchFamily="18" charset="0"/>
              </a:rPr>
              <a:t>Pre-Hearing Brief</a:t>
            </a:r>
          </a:p>
          <a:p>
            <a:r>
              <a:rPr lang="en-US" sz="2400" dirty="0">
                <a:latin typeface="Calibri" panose="020F0502020204030204" pitchFamily="34" charset="0"/>
                <a:cs typeface="Times New Roman" panose="02020603050405020304" pitchFamily="18" charset="0"/>
              </a:rPr>
              <a:t>COVID-19</a:t>
            </a:r>
            <a:endParaRPr lang="en-US" sz="2400" dirty="0"/>
          </a:p>
        </p:txBody>
      </p:sp>
      <p:sp>
        <p:nvSpPr>
          <p:cNvPr id="14" name="Isosceles Triangle 13">
            <a:extLst>
              <a:ext uri="{FF2B5EF4-FFF2-40B4-BE49-F238E27FC236}">
                <a16:creationId xmlns:a16="http://schemas.microsoft.com/office/drawing/2014/main" id="{F10FD715-4DCE-4779-B634-EC78315EA2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11364139" y="0"/>
            <a:ext cx="842596" cy="4616289"/>
          </a:xfrm>
          <a:prstGeom prst="triangle">
            <a:avLst>
              <a:gd name="adj" fmla="val 10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641624363"/>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6FB9429F5786546B29A62D9D872614D" ma:contentTypeVersion="18" ma:contentTypeDescription="Create a new document." ma:contentTypeScope="" ma:versionID="3ba8a44a6e0e429bd060dffbe304608e">
  <xsd:schema xmlns:xsd="http://www.w3.org/2001/XMLSchema" xmlns:xs="http://www.w3.org/2001/XMLSchema" xmlns:p="http://schemas.microsoft.com/office/2006/metadata/properties" xmlns:ns1="http://schemas.microsoft.com/sharepoint/v3" xmlns:ns2="39b2b824-785f-406b-9aa1-5395bbfc7a7b" xmlns:ns3="8909ec65-47d4-40d5-a864-a42d03d5f22b" targetNamespace="http://schemas.microsoft.com/office/2006/metadata/properties" ma:root="true" ma:fieldsID="e19040aeb673fc8ce9a994027605440f" ns1:_="" ns2:_="" ns3:_="">
    <xsd:import namespace="http://schemas.microsoft.com/sharepoint/v3"/>
    <xsd:import namespace="39b2b824-785f-406b-9aa1-5395bbfc7a7b"/>
    <xsd:import namespace="8909ec65-47d4-40d5-a864-a42d03d5f22b"/>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1:_ip_UnifiedCompliancePolicyProperties" minOccurs="0"/>
                <xsd:element ref="ns1:_ip_UnifiedCompliancePolicyUIAction"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9b2b824-785f-406b-9aa1-5395bbfc7a7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2" nillable="true" ma:displayName="Length (seconds)" ma:internalName="MediaLengthInSeconds" ma:readOnly="true">
      <xsd:simpleType>
        <xsd:restriction base="dms:Unknown"/>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f245e245-55a4-4bcc-ab96-b89ed28fe93e"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8909ec65-47d4-40d5-a864-a42d03d5f22b"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5" nillable="true" ma:displayName="Taxonomy Catch All Column" ma:hidden="true" ma:list="{f91ab6f1-728d-480a-b909-88bf2b3b2e2c}" ma:internalName="TaxCatchAll" ma:showField="CatchAllData" ma:web="8909ec65-47d4-40d5-a864-a42d03d5f22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39b2b824-785f-406b-9aa1-5395bbfc7a7b">
      <Terms xmlns="http://schemas.microsoft.com/office/infopath/2007/PartnerControls"/>
    </lcf76f155ced4ddcb4097134ff3c332f>
    <_ip_UnifiedCompliancePolicyUIAction xmlns="http://schemas.microsoft.com/sharepoint/v3" xsi:nil="true"/>
    <TaxCatchAll xmlns="8909ec65-47d4-40d5-a864-a42d03d5f22b"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F775171F-3571-4869-86FE-766D03E96F83}"/>
</file>

<file path=customXml/itemProps2.xml><?xml version="1.0" encoding="utf-8"?>
<ds:datastoreItem xmlns:ds="http://schemas.openxmlformats.org/officeDocument/2006/customXml" ds:itemID="{B446AE8F-E619-4AF1-9F99-75E73970DA0C}"/>
</file>

<file path=customXml/itemProps3.xml><?xml version="1.0" encoding="utf-8"?>
<ds:datastoreItem xmlns:ds="http://schemas.openxmlformats.org/officeDocument/2006/customXml" ds:itemID="{691AF853-EA8E-4AC6-A8A3-C7FCF7CEA906}"/>
</file>

<file path=docProps/app.xml><?xml version="1.0" encoding="utf-8"?>
<Properties xmlns="http://schemas.openxmlformats.org/officeDocument/2006/extended-properties" xmlns:vt="http://schemas.openxmlformats.org/officeDocument/2006/docPropsVTypes">
  <Template>Facet</Template>
  <TotalTime>450</TotalTime>
  <Words>2751</Words>
  <Application>Microsoft Office PowerPoint</Application>
  <PresentationFormat>Widescreen</PresentationFormat>
  <Paragraphs>193</Paragraphs>
  <Slides>10</Slides>
  <Notes>8</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10</vt:i4>
      </vt:variant>
    </vt:vector>
  </HeadingPairs>
  <TitlesOfParts>
    <vt:vector size="19" baseType="lpstr">
      <vt:lpstr>Arial</vt:lpstr>
      <vt:lpstr>Calibri</vt:lpstr>
      <vt:lpstr>Courier New</vt:lpstr>
      <vt:lpstr>Symbol</vt:lpstr>
      <vt:lpstr>Times New Roman</vt:lpstr>
      <vt:lpstr>Trebuchet MS</vt:lpstr>
      <vt:lpstr>Wingdings</vt:lpstr>
      <vt:lpstr>Wingdings 3</vt:lpstr>
      <vt:lpstr>Facet</vt:lpstr>
      <vt:lpstr>Social Security Disability Hearing Process</vt:lpstr>
      <vt:lpstr>Office of Hearing Operations (OHO)</vt:lpstr>
      <vt:lpstr>ALJ Hearings</vt:lpstr>
      <vt:lpstr>Manner of Appearance</vt:lpstr>
      <vt:lpstr>The Hearing Process</vt:lpstr>
      <vt:lpstr>The role of the ALJ</vt:lpstr>
      <vt:lpstr>Post Hearing</vt:lpstr>
      <vt:lpstr>ALJ Decision </vt:lpstr>
      <vt:lpstr>Best Practices</vt:lpstr>
      <vt:lpstr>Questions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 Security Disability Hearing Process</dc:title>
  <dc:creator>Kidd, Michael S.</dc:creator>
  <cp:lastModifiedBy>Kidd, Michael S.</cp:lastModifiedBy>
  <cp:revision>17</cp:revision>
  <dcterms:created xsi:type="dcterms:W3CDTF">2022-05-10T13:54:34Z</dcterms:created>
  <dcterms:modified xsi:type="dcterms:W3CDTF">2022-05-18T14:18:38Z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1637076875</vt:i4>
  </property>
  <property fmtid="{D5CDD505-2E9C-101B-9397-08002B2CF9AE}" pid="3" name="_NewReviewCycle">
    <vt:lpwstr/>
  </property>
  <property fmtid="{D5CDD505-2E9C-101B-9397-08002B2CF9AE}" pid="4" name="_EmailSubject">
    <vt:lpwstr>APPROVAL: External Speaking Request - R8 CLE Event (RCALJ Kidd) - (5/25/22) </vt:lpwstr>
  </property>
  <property fmtid="{D5CDD505-2E9C-101B-9397-08002B2CF9AE}" pid="5" name="_AuthorEmail">
    <vt:lpwstr>Valencia.Mebane@ssa.gov</vt:lpwstr>
  </property>
  <property fmtid="{D5CDD505-2E9C-101B-9397-08002B2CF9AE}" pid="6" name="_AuthorEmailDisplayName">
    <vt:lpwstr>Mebane, Valencia</vt:lpwstr>
  </property>
  <property fmtid="{D5CDD505-2E9C-101B-9397-08002B2CF9AE}" pid="7" name="ContentTypeId">
    <vt:lpwstr>0x010100E6FB9429F5786546B29A62D9D872614D</vt:lpwstr>
  </property>
</Properties>
</file>